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1" r:id="rId3"/>
    <p:sldId id="272" r:id="rId4"/>
    <p:sldId id="273" r:id="rId5"/>
    <p:sldId id="267" r:id="rId6"/>
    <p:sldId id="269" r:id="rId7"/>
    <p:sldId id="268" r:id="rId8"/>
    <p:sldId id="274" r:id="rId9"/>
    <p:sldId id="275" r:id="rId10"/>
    <p:sldId id="283" r:id="rId11"/>
    <p:sldId id="264" r:id="rId12"/>
    <p:sldId id="266" r:id="rId13"/>
    <p:sldId id="282" r:id="rId14"/>
    <p:sldId id="279" r:id="rId15"/>
    <p:sldId id="280" r:id="rId16"/>
    <p:sldId id="281" r:id="rId17"/>
    <p:sldId id="263" r:id="rId18"/>
    <p:sldId id="278" r:id="rId19"/>
    <p:sldId id="287" r:id="rId20"/>
    <p:sldId id="288" r:id="rId21"/>
    <p:sldId id="289" r:id="rId22"/>
    <p:sldId id="277" r:id="rId23"/>
    <p:sldId id="262" r:id="rId24"/>
    <p:sldId id="276" r:id="rId25"/>
    <p:sldId id="261" r:id="rId26"/>
    <p:sldId id="260" r:id="rId27"/>
    <p:sldId id="259" r:id="rId28"/>
    <p:sldId id="258" r:id="rId29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56" autoAdjust="0"/>
  </p:normalViewPr>
  <p:slideViewPr>
    <p:cSldViewPr snapToGrid="0">
      <p:cViewPr varScale="1">
        <p:scale>
          <a:sx n="88" d="100"/>
          <a:sy n="88" d="100"/>
        </p:scale>
        <p:origin x="13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1.xlsx"/><Relationship Id="rId1" Type="http://schemas.openxmlformats.org/officeDocument/2006/relationships/image" Target="../media/image1.jpe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057384178721841E-2"/>
          <c:y val="6.4391521372328467E-2"/>
          <c:w val="0.96271233351862939"/>
          <c:h val="0.855932203389830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количественный показатель</c:v>
                </c:pt>
              </c:strCache>
            </c:strRef>
          </c:tx>
          <c:spPr>
            <a:solidFill>
              <a:srgbClr val="0066CC"/>
            </a:solidFill>
            <a:ln w="8572">
              <a:noFill/>
            </a:ln>
          </c:spPr>
          <c:invertIfNegative val="0"/>
          <c:dLbls>
            <c:dLbl>
              <c:idx val="0"/>
              <c:layout>
                <c:manualLayout>
                  <c:x val="-1.1633788115625474E-2"/>
                  <c:y val="-5.9801836319557489E-2"/>
                </c:manualLayout>
              </c:layout>
              <c:numFmt formatCode="@" sourceLinked="0"/>
              <c:spPr>
                <a:solidFill>
                  <a:srgbClr val="FFFFFF"/>
                </a:solidFill>
                <a:ln w="1071">
                  <a:solidFill>
                    <a:schemeClr val="tx1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1362" b="1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077413087451733E-2"/>
                  <c:y val="-5.5522022440691821E-2"/>
                </c:manualLayout>
              </c:layout>
              <c:numFmt formatCode="@" sourceLinked="0"/>
              <c:spPr>
                <a:solidFill>
                  <a:srgbClr val="FFFFFF"/>
                </a:solidFill>
                <a:ln w="1071">
                  <a:solidFill>
                    <a:schemeClr val="tx1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1362" b="1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2668009207334463E-2"/>
                  <c:y val="-5.9323468912144572E-2"/>
                </c:manualLayout>
              </c:layout>
              <c:numFmt formatCode="@" sourceLinked="0"/>
              <c:spPr>
                <a:solidFill>
                  <a:srgbClr val="FFFFFF"/>
                </a:solidFill>
                <a:ln w="1071">
                  <a:solidFill>
                    <a:schemeClr val="tx1"/>
                  </a:solidFill>
                  <a:prstDash val="solid"/>
                </a:ln>
              </c:spPr>
              <c:txPr>
                <a:bodyPr/>
                <a:lstStyle/>
                <a:p>
                  <a:pPr>
                    <a:defRPr sz="1362" b="1" i="0" u="none" strike="noStrike" baseline="0">
                      <a:solidFill>
                        <a:srgbClr val="0000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857189800962509E-2"/>
                  <c:y val="-5.6938299145427584E-2"/>
                </c:manualLayout>
              </c:layout>
              <c:tx>
                <c:rich>
                  <a:bodyPr/>
                  <a:lstStyle/>
                  <a:p>
                    <a:pPr>
                      <a:defRPr sz="1361" b="1" i="0" u="none" strike="noStrike" baseline="0">
                        <a:solidFill>
                          <a:srgbClr val="0000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361"/>
                      <a:t>14941</a:t>
                    </a:r>
                  </a:p>
                </c:rich>
              </c:tx>
              <c:spPr>
                <a:solidFill>
                  <a:srgbClr val="FFFFFF"/>
                </a:solidFill>
                <a:ln w="1071">
                  <a:solidFill>
                    <a:schemeClr val="tx1"/>
                  </a:solidFill>
                  <a:prstDash val="solid"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@" sourceLinked="0"/>
            <c:spPr>
              <a:solidFill>
                <a:srgbClr val="FFFFFF"/>
              </a:solidFill>
              <a:ln w="1071">
                <a:solidFill>
                  <a:schemeClr val="tx1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62" b="1" i="0" u="none" strike="noStrike" baseline="0">
                    <a:solidFill>
                      <a:srgbClr val="0000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Sheet1!$B$1:$O$1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2395</c:v>
                </c:pt>
                <c:pt idx="1">
                  <c:v>7520</c:v>
                </c:pt>
                <c:pt idx="2">
                  <c:v>7706</c:v>
                </c:pt>
                <c:pt idx="3">
                  <c:v>11142</c:v>
                </c:pt>
                <c:pt idx="4">
                  <c:v>14941</c:v>
                </c:pt>
                <c:pt idx="5">
                  <c:v>15378</c:v>
                </c:pt>
                <c:pt idx="6">
                  <c:v>13913</c:v>
                </c:pt>
                <c:pt idx="7">
                  <c:v>17867</c:v>
                </c:pt>
                <c:pt idx="8">
                  <c:v>20029</c:v>
                </c:pt>
                <c:pt idx="9">
                  <c:v>19188</c:v>
                </c:pt>
                <c:pt idx="10">
                  <c:v>18547</c:v>
                </c:pt>
                <c:pt idx="11">
                  <c:v>19218</c:v>
                </c:pt>
                <c:pt idx="12">
                  <c:v>20774</c:v>
                </c:pt>
                <c:pt idx="13">
                  <c:v>21717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показатель прироста</c:v>
                </c:pt>
              </c:strCache>
            </c:strRef>
          </c:tx>
          <c:invertIfNegative val="0"/>
          <c:cat>
            <c:numRef>
              <c:f>Sheet1!$B$1:$O$1</c:f>
              <c:numCache>
                <c:formatCode>General</c:formatCod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</c:numCache>
            </c:numRef>
          </c:cat>
          <c:val>
            <c:numRef>
              <c:f>Sheet1!$B$3:$O$3</c:f>
              <c:numCache>
                <c:formatCode>General</c:formatCode>
                <c:ptCount val="14"/>
                <c:pt idx="0">
                  <c:v>30</c:v>
                </c:pt>
                <c:pt idx="1">
                  <c:v>75</c:v>
                </c:pt>
                <c:pt idx="2">
                  <c:v>80</c:v>
                </c:pt>
                <c:pt idx="3">
                  <c:v>100</c:v>
                </c:pt>
                <c:pt idx="4">
                  <c:v>125</c:v>
                </c:pt>
                <c:pt idx="5">
                  <c:v>130</c:v>
                </c:pt>
                <c:pt idx="6">
                  <c:v>125</c:v>
                </c:pt>
                <c:pt idx="7">
                  <c:v>150</c:v>
                </c:pt>
                <c:pt idx="8">
                  <c:v>170</c:v>
                </c:pt>
                <c:pt idx="9">
                  <c:v>165</c:v>
                </c:pt>
                <c:pt idx="10">
                  <c:v>160</c:v>
                </c:pt>
                <c:pt idx="11">
                  <c:v>165</c:v>
                </c:pt>
                <c:pt idx="12">
                  <c:v>170</c:v>
                </c:pt>
                <c:pt idx="13">
                  <c:v>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182785008"/>
        <c:axId val="182785568"/>
      </c:barChart>
      <c:catAx>
        <c:axId val="18278500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10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1" b="0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27855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82785568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0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3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2785008"/>
        <c:crosses val="autoZero"/>
        <c:crossBetween val="between"/>
      </c:valAx>
      <c:spPr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4287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0070C0"/>
    </a:solidFill>
    <a:ln>
      <a:noFill/>
    </a:ln>
  </c:spPr>
  <c:txPr>
    <a:bodyPr/>
    <a:lstStyle/>
    <a:p>
      <a:pPr>
        <a:defRPr sz="33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Всего консультаций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9881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25"/>
      <c:rotY val="20"/>
      <c:depthPercent val="100"/>
      <c:rAngAx val="0"/>
      <c:perspective val="4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103133826525006E-2"/>
          <c:y val="9.0292124804748949E-2"/>
          <c:w val="0.97289686617347504"/>
          <c:h val="0.87213684000968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консультаций  9881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10744618755496761"/>
                  <c:y val="-3.948951140691084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FF638FFC-3F5C-42AA-8FA7-7DE21F702758}" type="CATEGORYNAME">
                      <a:rPr lang="ru-RU" sz="24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pPr>
                        <a:defRPr/>
                      </a:pPr>
                      <a:t>[ИМЯ КАТЕГОРИИ]</a:t>
                    </a:fld>
                    <a:r>
                      <a:rPr lang="ru-RU" sz="24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; </a:t>
                    </a:r>
                    <a:fld id="{19667ED3-3C4F-4966-BFD0-8EAE8FD4016B}" type="VALUE">
                      <a:rPr lang="ru-RU" sz="2400" b="1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pPr>
                        <a:defRPr/>
                      </a:pPr>
                      <a:t>[ЗНАЧЕНИЕ]</a:t>
                    </a:fld>
                    <a:endParaRPr lang="ru-RU" sz="2400" b="1" baseline="0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9130965428696"/>
                      <c:h val="0.1540974827813320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43693574-9E9A-4887-AA32-1FDC1E3B92C8}" type="CATEGORYNAME">
                      <a:rPr lang="ru-RU" sz="1600" b="1" dirty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sz="1800" b="1" baseline="0" dirty="0"/>
                      <a:t>; </a:t>
                    </a:r>
                    <a:fld id="{371140A7-88F2-4B00-AF14-B1B01E2D351B}" type="VALUE">
                      <a:rPr lang="ru-RU" sz="1800" b="1" baseline="0" dirty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sz="1800" b="1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75588886391369"/>
                      <c:h val="0.1092986266219428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EE7772FC-8B01-4961-94FF-6036DB95A8C1}" type="CATEGORYNAME">
                      <a:rPr lang="ru-RU" sz="16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83448C34-0B8E-4E46-A1B7-8CC83671E7A3}" type="VALUE">
                      <a:rPr lang="ru-RU" b="1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26075236885103"/>
                      <c:h val="8.5832559109881829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57807AB8-A7CD-407F-A537-6AF15D198B41}" type="CATEGORYNAME">
                      <a:rPr lang="ru-RU" b="1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; </a:t>
                    </a:r>
                    <a:fld id="{27C45B2D-1E10-417A-B3D0-71B8BAC5BC9D}" type="VALUE">
                      <a:rPr lang="ru-RU" b="1" baseline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="1" baseline="0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17028073927286"/>
                      <c:h val="7.5166164786217737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6.0478996672151619E-2"/>
                  <c:y val="-0.1448078092116325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22529AB7-CFF4-4909-BACF-880063FAEE81}" type="CATEGORYNAME">
                      <a:rPr lang="ru-RU" b="1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; </a:t>
                    </a:r>
                    <a:fld id="{46E87FF9-D064-4705-8D19-94D4BAFABBA6}" type="VALUE">
                      <a:rPr lang="ru-RU" b="1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="1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861966578933373"/>
                      <c:h val="6.2366491597820831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5.8566927218402044E-2"/>
                  <c:y val="-1.789888157396338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A9CC036C-E540-44C3-96CF-1E531BD59B98}" type="CATEGORYNAME">
                      <a:rPr lang="ru-RU" sz="1600" b="1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sz="1600" b="1" baseline="0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; </a:t>
                    </a:r>
                    <a:fld id="{11F6111E-E476-4BA3-B13E-324ED41E3B51}" type="VALUE">
                      <a:rPr lang="ru-RU" sz="1600" b="1" baseline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sz="1600" b="1" baseline="0" dirty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92798317295455"/>
                      <c:h val="0.1119331420325309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16532328516455372"/>
                  <c:y val="2.908062231943832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83E0BEF4-8648-4FF0-8884-4AF932D3CABF}" type="CATEGORYNAME">
                      <a: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sz="1600" b="1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; </a:t>
                    </a:r>
                    <a:fld id="{A787D55B-167B-46C8-BE59-F33A31F760E3}" type="VALUE">
                      <a:rPr lang="ru-RU" sz="1600" b="1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sz="1600" b="1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13347304677919"/>
                      <c:h val="7.303288592148490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4A0C754B-FFEE-448C-A49E-1148F45F0126}" type="CATEGORYNAME">
                      <a:rPr lang="ru-RU" sz="16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sz="1600" baseline="0" dirty="0"/>
                      <a:t>;</a:t>
                    </a:r>
                    <a:r>
                      <a:rPr lang="ru-RU" baseline="0" dirty="0"/>
                      <a:t> </a:t>
                    </a:r>
                    <a:fld id="{E18A4FC9-F5C0-49F8-AAC9-5D85347F6B95}" type="VALUE">
                      <a:rPr lang="ru-RU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[ЗНАЧЕНИЕ]</a:t>
                    </a:fld>
                    <a:endParaRPr lang="ru-RU" baseline="0" dirty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18244559266997"/>
                      <c:h val="6.2995724875560127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Непрод. товары </c:v>
                </c:pt>
                <c:pt idx="1">
                  <c:v>Услуги ЖКХ </c:v>
                </c:pt>
                <c:pt idx="2">
                  <c:v>Финансовые услуги</c:v>
                </c:pt>
                <c:pt idx="3">
                  <c:v>Бытовые услуги</c:v>
                </c:pt>
                <c:pt idx="4">
                  <c:v>Прод товары</c:v>
                </c:pt>
                <c:pt idx="5">
                  <c:v>Дистанционный способ продажи</c:v>
                </c:pt>
                <c:pt idx="6">
                  <c:v>Иные услуги</c:v>
                </c:pt>
                <c:pt idx="7">
                  <c:v>Прочие вопросы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0.4</c:v>
                </c:pt>
                <c:pt idx="1">
                  <c:v>0.11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0.05</c:v>
                </c:pt>
                <c:pt idx="5">
                  <c:v>0.04</c:v>
                </c:pt>
                <c:pt idx="6">
                  <c:v>0.1</c:v>
                </c:pt>
                <c:pt idx="7">
                  <c:v>0.16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722151608791103"/>
          <c:y val="5.882352941176470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562487808810945E-2"/>
          <c:y val="0.13454068241469813"/>
          <c:w val="0.96562499999999996"/>
          <c:h val="0.86440225981777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Консультации по непрод. товарам в 1 полугодии 2021 г.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1"/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2"/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3"/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4"/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5"/>
              <c:layout>
                <c:manualLayout>
                  <c:x val="2.1233568134860464E-2"/>
                  <c:y val="2.7450980392156862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6"/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7"/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8"/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9"/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10"/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11"/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12"/>
              <c:layout>
                <c:manualLayout>
                  <c:x val="2.3592853483178296E-2"/>
                  <c:y val="-2.3529411764705882E-2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13"/>
              <c:layout>
                <c:manualLayout>
                  <c:x val="0.15217390496649996"/>
                  <c:y val="0"/>
                </c:manualLayout>
              </c:layout>
              <c:spPr>
                <a:solidFill>
                  <a:prstClr val="white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spPr>
              <a:solidFill>
                <a:prstClr val="white"/>
              </a:solidFill>
              <a:ln>
                <a:solidFill>
                  <a:srgbClr val="5B9BD5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Лист1!$A$2:$A$15</c:f>
              <c:strCache>
                <c:ptCount val="14"/>
                <c:pt idx="0">
                  <c:v>ТСТ</c:v>
                </c:pt>
                <c:pt idx="1">
                  <c:v>Мобил. тел</c:v>
                </c:pt>
                <c:pt idx="2">
                  <c:v>Обувь</c:v>
                </c:pt>
                <c:pt idx="3">
                  <c:v>Парфюмерно-косметические </c:v>
                </c:pt>
                <c:pt idx="4">
                  <c:v>Одежда</c:v>
                </c:pt>
                <c:pt idx="5">
                  <c:v>Изделия из драг металл</c:v>
                </c:pt>
                <c:pt idx="6">
                  <c:v>Аудиопродукция</c:v>
                </c:pt>
                <c:pt idx="7">
                  <c:v>Строй. Материалы</c:v>
                </c:pt>
                <c:pt idx="8">
                  <c:v>Мебель</c:v>
                </c:pt>
                <c:pt idx="9">
                  <c:v>Двери</c:v>
                </c:pt>
                <c:pt idx="10">
                  <c:v>Пластиковые и иные  окна</c:v>
                </c:pt>
                <c:pt idx="11">
                  <c:v>Мед.изделия и лекарства</c:v>
                </c:pt>
                <c:pt idx="12">
                  <c:v>Игрушки</c:v>
                </c:pt>
                <c:pt idx="13">
                  <c:v>Дистанционная продажа</c:v>
                </c:pt>
              </c:strCache>
            </c:strRef>
          </c:cat>
          <c:val>
            <c:numRef>
              <c:f>Лист1!$B$2:$B$15</c:f>
              <c:numCache>
                <c:formatCode>@</c:formatCode>
                <c:ptCount val="14"/>
                <c:pt idx="0">
                  <c:v>1658</c:v>
                </c:pt>
                <c:pt idx="1">
                  <c:v>463</c:v>
                </c:pt>
                <c:pt idx="2">
                  <c:v>335</c:v>
                </c:pt>
                <c:pt idx="3">
                  <c:v>85</c:v>
                </c:pt>
                <c:pt idx="4">
                  <c:v>446</c:v>
                </c:pt>
                <c:pt idx="5">
                  <c:v>57</c:v>
                </c:pt>
                <c:pt idx="7">
                  <c:v>191</c:v>
                </c:pt>
                <c:pt idx="8">
                  <c:v>586</c:v>
                </c:pt>
                <c:pt idx="9">
                  <c:v>106</c:v>
                </c:pt>
                <c:pt idx="10">
                  <c:v>181</c:v>
                </c:pt>
                <c:pt idx="11">
                  <c:v>303</c:v>
                </c:pt>
                <c:pt idx="12">
                  <c:v>53</c:v>
                </c:pt>
                <c:pt idx="13">
                  <c:v>460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>
          <a:glow rad="228600">
            <a:schemeClr val="accent2">
              <a:satMod val="175000"/>
              <a:alpha val="40000"/>
            </a:schemeClr>
          </a:glo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 b="1" dirty="0"/>
              <a:t>Подготовленные претензии по </a:t>
            </a:r>
            <a:r>
              <a:rPr lang="ru-RU" b="1" dirty="0" err="1"/>
              <a:t>непрод</a:t>
            </a:r>
            <a:r>
              <a:rPr lang="ru-RU" b="1" dirty="0"/>
              <a:t>. т</a:t>
            </a:r>
            <a:r>
              <a:rPr lang="ru-RU" b="1" dirty="0" smtClean="0"/>
              <a:t>оварам </a:t>
            </a:r>
            <a:r>
              <a:rPr lang="ru-RU" b="1" dirty="0"/>
              <a:t>– всего 316</a:t>
            </a:r>
          </a:p>
        </c:rich>
      </c:tx>
      <c:layout>
        <c:manualLayout>
          <c:xMode val="edge"/>
          <c:yMode val="edge"/>
          <c:x val="0.13722151608791103"/>
          <c:y val="5.882352941176470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562487808810945E-2"/>
          <c:y val="0.13454068241469813"/>
          <c:w val="0.96562499999999996"/>
          <c:h val="0.864402259817774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Консультации по непрод. товарам в 1 полугодии 2021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ТСТ</c:v>
                </c:pt>
                <c:pt idx="1">
                  <c:v>Мобил. тел</c:v>
                </c:pt>
                <c:pt idx="2">
                  <c:v>Обувь</c:v>
                </c:pt>
                <c:pt idx="3">
                  <c:v>Парфюмерно-косметические </c:v>
                </c:pt>
                <c:pt idx="4">
                  <c:v>Одежда</c:v>
                </c:pt>
                <c:pt idx="5">
                  <c:v>Изделия из драг металла</c:v>
                </c:pt>
                <c:pt idx="6">
                  <c:v>Строй. Материалы</c:v>
                </c:pt>
                <c:pt idx="7">
                  <c:v>Мебель</c:v>
                </c:pt>
                <c:pt idx="8">
                  <c:v>Двери</c:v>
                </c:pt>
                <c:pt idx="9">
                  <c:v>Пластиковые и иные  окна</c:v>
                </c:pt>
                <c:pt idx="10">
                  <c:v>Мед.изделия и лекарства</c:v>
                </c:pt>
                <c:pt idx="11">
                  <c:v>Игрушки</c:v>
                </c:pt>
                <c:pt idx="12">
                  <c:v>Дистанционная продажа</c:v>
                </c:pt>
              </c:strCache>
            </c:strRef>
          </c:cat>
          <c:val>
            <c:numRef>
              <c:f>Лист1!$B$2:$B$14</c:f>
              <c:numCache>
                <c:formatCode>@</c:formatCode>
                <c:ptCount val="13"/>
                <c:pt idx="0">
                  <c:v>101</c:v>
                </c:pt>
                <c:pt idx="1">
                  <c:v>15</c:v>
                </c:pt>
                <c:pt idx="2">
                  <c:v>18</c:v>
                </c:pt>
                <c:pt idx="4">
                  <c:v>41</c:v>
                </c:pt>
                <c:pt idx="5">
                  <c:v>3</c:v>
                </c:pt>
                <c:pt idx="6">
                  <c:v>6</c:v>
                </c:pt>
                <c:pt idx="7">
                  <c:v>50</c:v>
                </c:pt>
                <c:pt idx="8">
                  <c:v>16</c:v>
                </c:pt>
                <c:pt idx="9">
                  <c:v>9</c:v>
                </c:pt>
                <c:pt idx="10">
                  <c:v>27</c:v>
                </c:pt>
                <c:pt idx="11">
                  <c:v>2</c:v>
                </c:pt>
                <c:pt idx="12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6043920"/>
        <c:axId val="256044480"/>
        <c:axId val="0"/>
      </c:bar3DChart>
      <c:catAx>
        <c:axId val="25604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6044480"/>
        <c:crosses val="autoZero"/>
        <c:auto val="1"/>
        <c:lblAlgn val="ctr"/>
        <c:lblOffset val="100"/>
        <c:noMultiLvlLbl val="0"/>
      </c:catAx>
      <c:valAx>
        <c:axId val="25604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604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Подготовленные иски по непрод. товарам – всего 74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562487808810945E-2"/>
          <c:y val="0.10498078877201807"/>
          <c:w val="0.96562499999999996"/>
          <c:h val="0.864402259817774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Консультации по непрод. товарам в 1 полугодии 2021 г.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1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2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3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ТСТ</c:v>
                </c:pt>
                <c:pt idx="1">
                  <c:v>Мобил. тел</c:v>
                </c:pt>
                <c:pt idx="2">
                  <c:v>Обувь</c:v>
                </c:pt>
                <c:pt idx="3">
                  <c:v>Парфюмерно-косметические </c:v>
                </c:pt>
                <c:pt idx="4">
                  <c:v>Одежда</c:v>
                </c:pt>
                <c:pt idx="5">
                  <c:v>Изделия из драг металла</c:v>
                </c:pt>
                <c:pt idx="6">
                  <c:v>Аудиопродукция</c:v>
                </c:pt>
                <c:pt idx="7">
                  <c:v>Строй. Материалы</c:v>
                </c:pt>
                <c:pt idx="8">
                  <c:v>Мебель</c:v>
                </c:pt>
                <c:pt idx="9">
                  <c:v>Двери</c:v>
                </c:pt>
                <c:pt idx="10">
                  <c:v>Пластиковые и иные  окна</c:v>
                </c:pt>
                <c:pt idx="11">
                  <c:v>Мед.изделия и лекарства</c:v>
                </c:pt>
                <c:pt idx="12">
                  <c:v>Игрушки</c:v>
                </c:pt>
                <c:pt idx="13">
                  <c:v>Дистанционная продажа</c:v>
                </c:pt>
              </c:strCache>
            </c:strRef>
          </c:cat>
          <c:val>
            <c:numRef>
              <c:f>Лист1!$B$2:$B$15</c:f>
              <c:numCache>
                <c:formatCode>@</c:formatCode>
                <c:ptCount val="14"/>
                <c:pt idx="0">
                  <c:v>18</c:v>
                </c:pt>
                <c:pt idx="1">
                  <c:v>8</c:v>
                </c:pt>
                <c:pt idx="2">
                  <c:v>1</c:v>
                </c:pt>
                <c:pt idx="4">
                  <c:v>4</c:v>
                </c:pt>
                <c:pt idx="7">
                  <c:v>1</c:v>
                </c:pt>
                <c:pt idx="8">
                  <c:v>14</c:v>
                </c:pt>
                <c:pt idx="9">
                  <c:v>5</c:v>
                </c:pt>
                <c:pt idx="10">
                  <c:v>3</c:v>
                </c:pt>
                <c:pt idx="11">
                  <c:v>15</c:v>
                </c:pt>
                <c:pt idx="12">
                  <c:v>1</c:v>
                </c:pt>
                <c:pt idx="1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6046720"/>
        <c:axId val="256047280"/>
        <c:axId val="0"/>
      </c:bar3DChart>
      <c:catAx>
        <c:axId val="25604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6047280"/>
        <c:crosses val="autoZero"/>
        <c:auto val="1"/>
        <c:lblAlgn val="ctr"/>
        <c:lblOffset val="100"/>
        <c:noMultiLvlLbl val="0"/>
      </c:catAx>
      <c:valAx>
        <c:axId val="25604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604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0.47915</cdr:x>
      <cdr:y>0.52822</cdr:y>
    </cdr:from>
    <cdr:to>
      <cdr:x>0.4896</cdr:x>
      <cdr:y>0.55703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08306" y="3008723"/>
          <a:ext cx="94001" cy="1640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wrap="none" lIns="18288" tIns="22860" rIns="18288" bIns="2286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20151-001D-4322-9E68-C91384B53EB4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FF695-A146-4E42-9C02-E3BA357914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6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E87FB-9903-446F-8B47-E1CF38A14A12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108D0-B4E6-408A-8BFC-265728772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6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течение 2020 года специалистами оказано 21 717 консультаций по вопросам защиты прав потребителей. По сравнению с 2019 г. прирост составил 5 %.</a:t>
            </a:r>
          </a:p>
          <a:p>
            <a:r>
              <a:rPr lang="ru-RU" dirty="0" smtClean="0"/>
              <a:t>Кроме консультаций непосредственно по вопросам организации потребительского рынка и защиты прав потребителей,  начиная со 2 квартала специалисты консультационных центра и пунктов активно приняли участие в работе «горячих линий» и информированию граждан по актуальным вопросам связанным с СOVID-19, порядку обращений в различные государственные, муниципальные органы власти, иные организации.</a:t>
            </a:r>
          </a:p>
          <a:p>
            <a:r>
              <a:rPr lang="ru-RU" dirty="0" smtClean="0"/>
              <a:t>Наиболее актуальные вопросы поступившие от граждан:</a:t>
            </a:r>
          </a:p>
          <a:p>
            <a:r>
              <a:rPr lang="ru-RU" dirty="0" smtClean="0"/>
              <a:t>- разъяснения положений указов Президента РФ, Губернатора СО, Главного Государственного санитарного врача РФ, иных органов гос. власти по введенным ограничительным мерам, порядку обращения граждан в случае выявленных нарушений;</a:t>
            </a:r>
          </a:p>
          <a:p>
            <a:r>
              <a:rPr lang="ru-RU" dirty="0" smtClean="0"/>
              <a:t>порядок действий граждан в случае выявления симптом COVID-19, контакта с заболевшими, ношением средств индивидуальной защиты в общественных местах</a:t>
            </a:r>
          </a:p>
          <a:p>
            <a:r>
              <a:rPr lang="ru-RU" dirty="0" smtClean="0"/>
              <a:t>обработка подъездов (квартир) </a:t>
            </a:r>
            <a:r>
              <a:rPr lang="ru-RU" dirty="0" err="1" smtClean="0"/>
              <a:t>дезсредствами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ограничения, связанные с прибытием на территорию РФ из других стран;</a:t>
            </a:r>
          </a:p>
          <a:p>
            <a:r>
              <a:rPr lang="ru-RU" dirty="0" smtClean="0"/>
              <a:t>вопросы, связанные с государственной поддержкой граждан в рамках введенных ограничений, проверками малого и среднего бизнеса и т.д.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43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083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 smtClean="0"/>
          </a:p>
          <a:p>
            <a:pPr marL="171450" indent="-171450">
              <a:buFontTx/>
              <a:buChar char="-"/>
            </a:pPr>
            <a:r>
              <a:rPr lang="ru-RU" dirty="0" smtClean="0"/>
              <a:t>Новые правила розничной продажи- п. 41. При дистанционном способе продажи товара возврат технически сложного товара бытового назначения надлежащего качества возможен в случае, если сохранены его потребительские свойства и товарный вид, документ, подтверждающий факт и условия покупки указанного товара. Отсутствие у потребителя документа, подтверждающего факт и условия покупки технически сложного товара бытового назначения у продавца, не лишает его возможности ссылаться на другие доказательства приобретения технически сложного товара бытового назначения у этого продавца.</a:t>
            </a:r>
          </a:p>
          <a:p>
            <a:pPr marL="171450" indent="-171450"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03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 навязывания доп. платных услуг 31.10.2019г. Потребитель приобрел телефон </a:t>
            </a:r>
            <a:r>
              <a:rPr lang="ru-RU" dirty="0" err="1" smtClean="0"/>
              <a:t>Honor</a:t>
            </a:r>
            <a:r>
              <a:rPr lang="ru-RU" dirty="0" smtClean="0"/>
              <a:t> 8S  по цене 7 560,00 руб. </a:t>
            </a:r>
          </a:p>
          <a:p>
            <a:r>
              <a:rPr lang="ru-RU" dirty="0" smtClean="0"/>
              <a:t>Дополнительно были навязаны услуги:</a:t>
            </a:r>
          </a:p>
          <a:p>
            <a:r>
              <a:rPr lang="ru-RU" dirty="0" smtClean="0"/>
              <a:t>- «Пакет программ 3» на сумму 3 499,00 рублей. </a:t>
            </a:r>
          </a:p>
          <a:p>
            <a:r>
              <a:rPr lang="ru-RU" dirty="0" smtClean="0"/>
              <a:t>- Комплексная защита от поломки и ущерба на сумму 2 099,00 рублей.</a:t>
            </a:r>
          </a:p>
          <a:p>
            <a:r>
              <a:rPr lang="ru-RU" dirty="0" smtClean="0"/>
              <a:t>- Услуга по СМС – информированию на сумму 710,00 рублей.</a:t>
            </a:r>
          </a:p>
          <a:p>
            <a:pPr marL="171450" indent="-171450">
              <a:buFontTx/>
              <a:buChar char="-"/>
            </a:pPr>
            <a:r>
              <a:rPr lang="ru-RU" dirty="0" smtClean="0"/>
              <a:t>SIM-карты в количестве 5 </a:t>
            </a:r>
            <a:r>
              <a:rPr lang="ru-RU" dirty="0" err="1" smtClean="0"/>
              <a:t>шт</a:t>
            </a:r>
            <a:r>
              <a:rPr lang="ru-RU" dirty="0" smtClean="0"/>
              <a:t>, на сумму 1 000,00 рублей. Всего стоимостью 7 308,00 рублей. </a:t>
            </a:r>
          </a:p>
          <a:p>
            <a:pPr marL="171450" indent="-171450">
              <a:buFontTx/>
              <a:buChar char="-"/>
            </a:pPr>
            <a:endParaRPr lang="ru-RU" dirty="0" smtClean="0"/>
          </a:p>
          <a:p>
            <a:pPr marL="171450" indent="-171450">
              <a:buFontTx/>
              <a:buChar char="-"/>
            </a:pPr>
            <a:r>
              <a:rPr lang="ru-RU" dirty="0" smtClean="0"/>
              <a:t>Доп. услуги, товары – автосалоны чаще всего.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260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83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6E0EADFB-F935-4302-A632-D18B853C422C}" type="slidenum">
              <a:rPr lang="ru-RU" altLang="ru-RU" smtClean="0">
                <a:latin typeface="Arial" panose="020B0604020202020204" pitchFamily="34" charset="0"/>
              </a:rPr>
              <a:pPr/>
              <a:t>4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1945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2" name="Заметки 2"/>
          <p:cNvSpPr>
            <a:spLocks noGrp="1"/>
          </p:cNvSpPr>
          <p:nvPr>
            <p:ph type="body" idx="1"/>
          </p:nvPr>
        </p:nvSpPr>
        <p:spPr/>
        <p:txBody>
          <a:bodyPr lIns="91429" tIns="45715" rIns="91429" bIns="45715"/>
          <a:lstStyle/>
          <a:p>
            <a:pPr>
              <a:defRPr/>
            </a:pPr>
            <a:r>
              <a:rPr lang="ru-RU" dirty="0" smtClean="0"/>
              <a:t>- 36 % по вопросам продажи непродовольственных товаров, в их числе: продажа технически-сложных товаров, мобильных телефонов, пластиковых окон, обуви, одежды, мебели, строительных материалов и изделий, лекарственных препаратов и изделий медицинского назначения и др. (2019-40 %);</a:t>
            </a:r>
          </a:p>
        </p:txBody>
      </p:sp>
      <p:sp>
        <p:nvSpPr>
          <p:cNvPr id="19461" name="Номер слайда 3"/>
          <p:cNvSpPr txBox="1">
            <a:spLocks noGrp="1"/>
          </p:cNvSpPr>
          <p:nvPr/>
        </p:nvSpPr>
        <p:spPr bwMode="auto">
          <a:xfrm>
            <a:off x="5554484" y="6982200"/>
            <a:ext cx="4246072" cy="367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6125" indent="-287338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7763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8138" indent="-230188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66925" indent="-230188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241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813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385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95725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85CCCFF0-0C6A-44AB-B510-84DF09E666CF}" type="slidenum">
              <a:rPr lang="ru-RU" altLang="ru-RU" sz="1200">
                <a:latin typeface="Arial" panose="020B0604020202020204" pitchFamily="34" charset="0"/>
              </a:rPr>
              <a:pPr algn="r" eaLnBrk="1" hangingPunct="1"/>
              <a:t>4</a:t>
            </a:fld>
            <a:endParaRPr lang="ru-RU" altLang="ru-R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0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144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течение первого полугодия 2020 года специалистами оказано 9 881 консультаций по вопросам защиты прав потребителей. По сравнению с показателями первого полугодия 2020 года количество консультаций снизилось на 6 %.</a:t>
            </a:r>
          </a:p>
          <a:p>
            <a:r>
              <a:rPr lang="ru-RU" dirty="0" smtClean="0"/>
              <a:t>- 40 % (32 % 1 пол. 2020) по вопросам продажи непродовольственных товаров, в их числе: продажа технически-сложных товаров (37%), мебели (11%), мобильных телефонов и одежды (по 10 %); обуви (8 %), продажи лекарственных препаратов и изделий медицинского назначения (7 %); строительных материалов и изделий, пластиковых окон (по 4%) и пр.;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68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ТСТ – технически сложные товары на первом месте,</a:t>
            </a:r>
          </a:p>
          <a:p>
            <a:r>
              <a:rPr lang="ru-RU" dirty="0" smtClean="0"/>
              <a:t>Мебель</a:t>
            </a:r>
          </a:p>
          <a:p>
            <a:r>
              <a:rPr lang="ru-RU" dirty="0" smtClean="0"/>
              <a:t>Одежда, мобильные телефоны и дистанционная продажа.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182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 6 </a:t>
            </a:r>
            <a:r>
              <a:rPr lang="ru-RU" dirty="0" err="1" smtClean="0"/>
              <a:t>мес</a:t>
            </a:r>
            <a:r>
              <a:rPr lang="ru-RU" dirty="0" smtClean="0"/>
              <a:t> 2021 г.  ТСТ – технически сложные товары</a:t>
            </a:r>
          </a:p>
          <a:p>
            <a:r>
              <a:rPr lang="ru-RU" dirty="0" smtClean="0"/>
              <a:t>В добровольном порядке удовлетворено 232 претензии.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16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 1 полугодие 2021 г. , многие еще на рассмотрении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60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526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Ст. 18 Закона -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108D0-B4E6-408A-8BFC-265728772C1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0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84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63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18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84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9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05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06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17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3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B5295-0662-45F1-9A8C-E62DD7607B99}" type="datetimeFigureOut">
              <a:rPr lang="ru-RU" smtClean="0"/>
              <a:t>19.08.2021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F41E7-B66F-477F-9876-2458D9D807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95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87DA80F433D2A176D295DA4CC02D7F17114E4769AD60479AAFD48BFEC19A857FA20824A6C91F5E5840F409C4B5F03952F85A99CF5B727B3K9Y2G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8842" y="685148"/>
            <a:ext cx="882712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Обзор обращений потребителей в консультационные пункты для потребителей ФБУЗ «</a:t>
            </a:r>
            <a:r>
              <a:rPr kumimoji="0" lang="ru-RU" altLang="ru-RU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ЦГиЭ</a:t>
            </a:r>
            <a:r>
              <a:rPr kumimoji="0" lang="ru-RU" alt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в СО» по вопросам продажи непродовольственных товаров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3000" b="1" kern="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Актуальные вопросы судебной практики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4055" y="4654938"/>
            <a:ext cx="8784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Юрисконсульт отдела экспертиз в сфере защиты прав потребителей</a:t>
            </a:r>
          </a:p>
          <a:p>
            <a:r>
              <a:rPr lang="ru-RU" dirty="0" smtClean="0"/>
              <a:t>ФБУЗ «Центр гигиены и эпидемиологии в Свердловской области»</a:t>
            </a:r>
          </a:p>
          <a:p>
            <a:r>
              <a:rPr lang="ru-RU" dirty="0" smtClean="0"/>
              <a:t> Набеева О. А.</a:t>
            </a:r>
          </a:p>
          <a:p>
            <a:endParaRPr lang="ru-RU" dirty="0"/>
          </a:p>
          <a:p>
            <a:r>
              <a:rPr lang="ru-RU" dirty="0" smtClean="0"/>
              <a:t>19 августа 2021 г.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6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0143" y="2068286"/>
            <a:ext cx="7228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Основные нарушения прав потребителей, указываемые в обращениях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75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914" y="413657"/>
            <a:ext cx="9851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Изменения законодательства с 1 января 2021 г.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53143" y="1069377"/>
            <a:ext cx="1117962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 01.01.2021 вступили в силу следующие новые документы:</a:t>
            </a:r>
          </a:p>
          <a:p>
            <a:r>
              <a:rPr lang="ru-RU" sz="2000" b="1" dirty="0" smtClean="0"/>
              <a:t>- Правила продажи товаров по договору розничной купли-продажи;</a:t>
            </a:r>
          </a:p>
          <a:p>
            <a:r>
              <a:rPr lang="ru-RU" sz="2000" b="1" dirty="0" smtClean="0"/>
              <a:t>- Перечень товаров длительного пользования, на которые не распространяется требование потребителя о безвозмездном предоставлении ему товара, обладающего этими же основными потребительскими свойствами, на период ремонта или замены такого товара;</a:t>
            </a:r>
          </a:p>
          <a:p>
            <a:r>
              <a:rPr lang="ru-RU" sz="2000" b="1" dirty="0" smtClean="0"/>
              <a:t>- Перечень непродовольственных товаров надлежащего качества, не подлежащих обмену.</a:t>
            </a:r>
          </a:p>
          <a:p>
            <a:r>
              <a:rPr lang="ru-RU" sz="2000" b="1" dirty="0" smtClean="0"/>
              <a:t>Указанные документы утверждены Постановлением Правительства РФ от 31.12.2020 N 2463.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Новые Правила продажи, а также указанные Перечни товаров действуют </a:t>
            </a:r>
            <a:r>
              <a:rPr lang="ru-RU" sz="2000" b="1" dirty="0" smtClean="0">
                <a:solidFill>
                  <a:srgbClr val="FF0000"/>
                </a:solidFill>
              </a:rPr>
              <a:t>до 01.01.2027.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Ранее действовавшие Правила продажи отдельных видов товаров, Перечень товаров длительного пользования, на которые не распространяется требование покупателя о безвозмездном предоставлении ему на период ремонта или замены аналогичного товара, и Перечень непродовольственных товаров надлежащего качества, не подлежащих возврату или обмену на аналогичный товар других размера, формы, габарита, фасона, расцветки или комплектации, утвержденные Постановлением Правительства РФ от 19.01.1998 N 55, утратили силу с 01.01.2021.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154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29" y="261257"/>
            <a:ext cx="10863942" cy="649602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09409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3923" y="116061"/>
            <a:ext cx="4599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600" b="1" dirty="0">
                <a:solidFill>
                  <a:schemeClr val="bg2">
                    <a:lumMod val="10000"/>
                  </a:schemeClr>
                </a:solidFill>
              </a:rPr>
              <a:t>Основные нарушения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3811" y="762392"/>
            <a:ext cx="11442503" cy="5681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sz="1400" b="1" u="sng" dirty="0" smtClean="0">
              <a:latin typeface="Verdana" panose="020B0604030504040204" pitchFamily="34" charset="0"/>
            </a:endParaRPr>
          </a:p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b="1" u="sng" dirty="0" smtClean="0">
                <a:latin typeface="Verdana" panose="020B0604030504040204" pitchFamily="34" charset="0"/>
              </a:rPr>
              <a:t>Качество </a:t>
            </a:r>
            <a:r>
              <a:rPr lang="ru-RU" b="1" u="sng" dirty="0">
                <a:latin typeface="Verdana" panose="020B0604030504040204" pitchFamily="34" charset="0"/>
              </a:rPr>
              <a:t>товара</a:t>
            </a:r>
            <a:r>
              <a:rPr lang="ru-RU" b="1" dirty="0">
                <a:latin typeface="Verdana" panose="020B0604030504040204" pitchFamily="34" charset="0"/>
              </a:rPr>
              <a:t> </a:t>
            </a:r>
            <a:r>
              <a:rPr lang="ru-RU" dirty="0" smtClean="0">
                <a:latin typeface="Verdana" panose="020B0604030504040204" pitchFamily="34" charset="0"/>
              </a:rPr>
              <a:t>(читаем ст.4, 18 Закона «О защите прав потребителей», преамбула закона – понятие </a:t>
            </a:r>
            <a:r>
              <a:rPr lang="ru-RU" b="1" u="sng" dirty="0" smtClean="0">
                <a:latin typeface="Verdana" panose="020B0604030504040204" pitchFamily="34" charset="0"/>
              </a:rPr>
              <a:t>недостатка</a:t>
            </a:r>
            <a:r>
              <a:rPr lang="ru-RU" dirty="0" smtClean="0">
                <a:latin typeface="Verdana" panose="020B0604030504040204" pitchFamily="34" charset="0"/>
              </a:rPr>
              <a:t> товара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b="1" dirty="0">
                <a:latin typeface="Verdana" panose="020B0604030504040204" pitchFamily="34" charset="0"/>
              </a:rPr>
              <a:t>Перечень ТСТ </a:t>
            </a:r>
            <a:r>
              <a:rPr lang="ru-RU" dirty="0">
                <a:latin typeface="Verdana" panose="020B0604030504040204" pitchFamily="34" charset="0"/>
              </a:rPr>
              <a:t>- от 10 ноября 2011 г. N </a:t>
            </a:r>
            <a:r>
              <a:rPr lang="ru-RU" dirty="0" smtClean="0">
                <a:latin typeface="Verdana" panose="020B0604030504040204" pitchFamily="34" charset="0"/>
              </a:rPr>
              <a:t>924)</a:t>
            </a:r>
            <a:endParaRPr lang="ru-RU" dirty="0">
              <a:latin typeface="Verdana" panose="020B0604030504040204" pitchFamily="34" charset="0"/>
            </a:endParaRPr>
          </a:p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b="1" u="sng" dirty="0">
              <a:latin typeface="Verdana" panose="020B0604030504040204" pitchFamily="34" charset="0"/>
            </a:endParaRPr>
          </a:p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b="1" u="sng" dirty="0" smtClean="0">
                <a:latin typeface="Verdana" panose="020B0604030504040204" pitchFamily="34" charset="0"/>
              </a:rPr>
              <a:t>Отказ </a:t>
            </a:r>
            <a:r>
              <a:rPr lang="ru-RU" b="1" u="sng" dirty="0">
                <a:latin typeface="Verdana" panose="020B0604030504040204" pitchFamily="34" charset="0"/>
              </a:rPr>
              <a:t>от удовлетворения требований </a:t>
            </a:r>
            <a:r>
              <a:rPr lang="ru-RU" b="1" u="sng" dirty="0" smtClean="0">
                <a:latin typeface="Verdana" panose="020B0604030504040204" pitchFamily="34" charset="0"/>
              </a:rPr>
              <a:t>потребителя по качеству товара</a:t>
            </a:r>
            <a:r>
              <a:rPr lang="ru-RU" b="1" dirty="0" smtClean="0">
                <a:latin typeface="Verdana" panose="020B0604030504040204" pitchFamily="34" charset="0"/>
              </a:rPr>
              <a:t>:</a:t>
            </a:r>
            <a:endParaRPr lang="ru-RU" b="1" dirty="0">
              <a:latin typeface="Verdana" panose="020B0604030504040204" pitchFamily="34" charset="0"/>
            </a:endParaRP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dirty="0" smtClean="0">
                <a:latin typeface="Verdana" panose="020B0604030504040204" pitchFamily="34" charset="0"/>
              </a:rPr>
              <a:t> отказ </a:t>
            </a:r>
            <a:r>
              <a:rPr lang="ru-RU" dirty="0">
                <a:latin typeface="Verdana" panose="020B0604030504040204" pitchFamily="34" charset="0"/>
              </a:rPr>
              <a:t>принять требование </a:t>
            </a:r>
            <a:r>
              <a:rPr lang="ru-RU" dirty="0" smtClean="0">
                <a:latin typeface="Verdana" panose="020B0604030504040204" pitchFamily="34" charset="0"/>
              </a:rPr>
              <a:t>потребителя вообще 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(«директор в отпуске»</a:t>
            </a:r>
            <a:r>
              <a:rPr lang="ru-RU" dirty="0" smtClean="0">
                <a:latin typeface="Verdana" panose="020B0604030504040204" pitchFamily="34" charset="0"/>
              </a:rPr>
              <a:t>; </a:t>
            </a:r>
            <a:r>
              <a:rPr lang="ru-RU" u="sng" dirty="0" smtClean="0">
                <a:solidFill>
                  <a:srgbClr val="FF0000"/>
                </a:solidFill>
                <a:latin typeface="Verdana" panose="020B0604030504040204" pitchFamily="34" charset="0"/>
              </a:rPr>
              <a:t>«</a:t>
            </a:r>
            <a:r>
              <a:rPr lang="ru-RU" b="1" u="sng" dirty="0" smtClean="0">
                <a:solidFill>
                  <a:srgbClr val="FF0000"/>
                </a:solidFill>
                <a:latin typeface="Verdana" panose="020B0604030504040204" pitchFamily="34" charset="0"/>
              </a:rPr>
              <a:t>претензия не по форме»</a:t>
            </a:r>
            <a:r>
              <a:rPr lang="ru-RU" dirty="0" smtClean="0">
                <a:latin typeface="Verdana" panose="020B0604030504040204" pitchFamily="34" charset="0"/>
              </a:rPr>
              <a:t>)</a:t>
            </a: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dirty="0" smtClean="0">
              <a:latin typeface="Verdana" panose="020B0604030504040204" pitchFamily="34" charset="0"/>
            </a:endParaRP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dirty="0" smtClean="0">
                <a:latin typeface="Verdana" panose="020B0604030504040204" pitchFamily="34" charset="0"/>
              </a:rPr>
              <a:t> </a:t>
            </a:r>
            <a:r>
              <a:rPr lang="ru-RU" b="1" dirty="0" err="1" smtClean="0">
                <a:latin typeface="Verdana" panose="020B0604030504040204" pitchFamily="34" charset="0"/>
              </a:rPr>
              <a:t>непроведение</a:t>
            </a:r>
            <a:r>
              <a:rPr lang="ru-RU" b="1" dirty="0" smtClean="0">
                <a:latin typeface="Verdana" panose="020B0604030504040204" pitchFamily="34" charset="0"/>
              </a:rPr>
              <a:t> проверки качества товара, проведение «по фото» 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(«вышлите на </a:t>
            </a:r>
            <a:r>
              <a:rPr lang="ru-RU" b="1" dirty="0" err="1" smtClean="0">
                <a:solidFill>
                  <a:srgbClr val="FF0000"/>
                </a:solidFill>
                <a:latin typeface="Verdana" panose="020B0604030504040204" pitchFamily="34" charset="0"/>
              </a:rPr>
              <a:t>ватсап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 фото стиральной машины»)</a:t>
            </a:r>
            <a:r>
              <a:rPr lang="ru-RU" dirty="0" smtClean="0">
                <a:latin typeface="Verdana" panose="020B0604030504040204" pitchFamily="34" charset="0"/>
              </a:rPr>
              <a:t>, подмена проверки качества </a:t>
            </a:r>
            <a:r>
              <a:rPr lang="ru-RU" b="1" dirty="0" smtClean="0">
                <a:latin typeface="Verdana" panose="020B0604030504040204" pitchFamily="34" charset="0"/>
              </a:rPr>
              <a:t>экспертизой</a:t>
            </a:r>
            <a:r>
              <a:rPr lang="ru-RU" dirty="0" smtClean="0">
                <a:latin typeface="Verdana" panose="020B0604030504040204" pitchFamily="34" charset="0"/>
              </a:rPr>
              <a:t>, </a:t>
            </a: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dirty="0">
              <a:latin typeface="Verdana" panose="020B0604030504040204" pitchFamily="34" charset="0"/>
            </a:endParaRPr>
          </a:p>
          <a:p>
            <a:pPr marL="28575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dirty="0" smtClean="0">
                <a:latin typeface="Verdana" panose="020B0604030504040204" pitchFamily="34" charset="0"/>
              </a:rPr>
              <a:t>навязывание </a:t>
            </a:r>
            <a:r>
              <a:rPr lang="ru-RU" dirty="0">
                <a:latin typeface="Verdana" panose="020B0604030504040204" pitchFamily="34" charset="0"/>
              </a:rPr>
              <a:t>продавцом своего </a:t>
            </a:r>
            <a:r>
              <a:rPr lang="ru-RU" dirty="0" smtClean="0">
                <a:latin typeface="Verdana" panose="020B0604030504040204" pitchFamily="34" charset="0"/>
              </a:rPr>
              <a:t>требования в заранее </a:t>
            </a:r>
            <a:r>
              <a:rPr lang="ru-RU" dirty="0">
                <a:latin typeface="Verdana" panose="020B0604030504040204" pitchFamily="34" charset="0"/>
              </a:rPr>
              <a:t>подготовленном </a:t>
            </a:r>
            <a:r>
              <a:rPr lang="ru-RU" dirty="0" smtClean="0">
                <a:latin typeface="Verdana" panose="020B0604030504040204" pitchFamily="34" charset="0"/>
              </a:rPr>
              <a:t>бланке 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(«только на ремонт, даже если 15 дней не прошло»)</a:t>
            </a:r>
            <a:r>
              <a:rPr lang="ru-RU" dirty="0" smtClean="0">
                <a:latin typeface="Verdana" panose="020B0604030504040204" pitchFamily="34" charset="0"/>
              </a:rPr>
              <a:t>,</a:t>
            </a:r>
          </a:p>
          <a:p>
            <a:pPr marL="28575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dirty="0">
              <a:latin typeface="Verdana" panose="020B0604030504040204" pitchFamily="34" charset="0"/>
            </a:endParaRP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b="1" dirty="0" smtClean="0">
                <a:latin typeface="Verdana" panose="020B0604030504040204" pitchFamily="34" charset="0"/>
              </a:rPr>
              <a:t>навязывание </a:t>
            </a:r>
            <a:r>
              <a:rPr lang="ru-RU" b="1" dirty="0">
                <a:latin typeface="Verdana" panose="020B0604030504040204" pitchFamily="34" charset="0"/>
              </a:rPr>
              <a:t>обращения в сервисный </a:t>
            </a:r>
            <a:r>
              <a:rPr lang="ru-RU" b="1" dirty="0" smtClean="0">
                <a:latin typeface="Verdana" panose="020B0604030504040204" pitchFamily="34" charset="0"/>
              </a:rPr>
              <a:t>центр 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(«сходите и отнесите туда»)</a:t>
            </a:r>
            <a:r>
              <a:rPr lang="ru-RU" b="1" dirty="0" smtClean="0">
                <a:latin typeface="Verdana" panose="020B0604030504040204" pitchFamily="34" charset="0"/>
              </a:rPr>
              <a:t>,</a:t>
            </a: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b="1" dirty="0" smtClean="0">
              <a:latin typeface="Verdana" panose="020B0604030504040204" pitchFamily="34" charset="0"/>
            </a:endParaRP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b="1" dirty="0" smtClean="0">
                <a:latin typeface="Verdana" panose="020B0604030504040204" pitchFamily="34" charset="0"/>
              </a:rPr>
              <a:t>- </a:t>
            </a:r>
            <a:r>
              <a:rPr lang="ru-RU" dirty="0" smtClean="0">
                <a:latin typeface="Verdana" panose="020B0604030504040204" pitchFamily="34" charset="0"/>
              </a:rPr>
              <a:t>нарушение срока рассмотрения требований потребителя </a:t>
            </a:r>
            <a:r>
              <a:rPr lang="ru-RU" b="1" dirty="0" smtClean="0">
                <a:latin typeface="Verdana" panose="020B0604030504040204" pitchFamily="34" charset="0"/>
              </a:rPr>
              <a:t>(читаем </a:t>
            </a:r>
            <a:r>
              <a:rPr lang="ru-RU" b="1" dirty="0" err="1" smtClean="0">
                <a:latin typeface="Verdana" panose="020B0604030504040204" pitchFamily="34" charset="0"/>
              </a:rPr>
              <a:t>ст.ст</a:t>
            </a:r>
            <a:r>
              <a:rPr lang="ru-RU" b="1" dirty="0" smtClean="0">
                <a:latin typeface="Verdana" panose="020B0604030504040204" pitchFamily="34" charset="0"/>
              </a:rPr>
              <a:t>. 20, 21 22, 23 Закона)</a:t>
            </a:r>
            <a:endParaRPr lang="ru-RU" b="1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82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3923" y="116061"/>
            <a:ext cx="4599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600" b="1" dirty="0">
                <a:solidFill>
                  <a:schemeClr val="bg2">
                    <a:lumMod val="10000"/>
                  </a:schemeClr>
                </a:solidFill>
              </a:rPr>
              <a:t>Основные нарушения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8239" y="762392"/>
            <a:ext cx="11179627" cy="515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sz="2000" b="1" u="sng" dirty="0" smtClean="0">
              <a:latin typeface="Verdana" panose="020B0604030504040204" pitchFamily="34" charset="0"/>
            </a:endParaRP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sz="2000" b="1" u="sng" dirty="0" smtClean="0">
                <a:latin typeface="Verdana" panose="020B0604030504040204" pitchFamily="34" charset="0"/>
              </a:rPr>
              <a:t>Информация о товаре (читаем ст. ст. 10, 12 Закона)</a:t>
            </a:r>
            <a:endParaRPr lang="ru-RU" sz="2000" b="1" u="sng" dirty="0">
              <a:latin typeface="Verdana" panose="020B0604030504040204" pitchFamily="34" charset="0"/>
            </a:endParaRP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sz="2000" dirty="0" smtClean="0">
                <a:latin typeface="Verdana" panose="020B0604030504040204" pitchFamily="34" charset="0"/>
              </a:rPr>
              <a:t>- </a:t>
            </a:r>
            <a:r>
              <a:rPr lang="ru-RU" sz="2000" dirty="0">
                <a:latin typeface="Verdana" panose="020B0604030504040204" pitchFamily="34" charset="0"/>
              </a:rPr>
              <a:t>свойствах, характеристиках, безопасного использования товара</a:t>
            </a: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sz="2000" dirty="0">
                <a:latin typeface="Verdana" panose="020B0604030504040204" pitchFamily="34" charset="0"/>
              </a:rPr>
              <a:t>- условиях эффективного </a:t>
            </a:r>
            <a:r>
              <a:rPr lang="ru-RU" sz="2000" dirty="0" smtClean="0">
                <a:latin typeface="Verdana" panose="020B0604030504040204" pitchFamily="34" charset="0"/>
              </a:rPr>
              <a:t>использования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(например, телефоны, которые не могут работать с сим-картами других операторов связи)</a:t>
            </a:r>
            <a:endParaRPr lang="ru-RU" sz="20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sz="2000" dirty="0">
                <a:latin typeface="Verdana" panose="020B0604030504040204" pitchFamily="34" charset="0"/>
              </a:rPr>
              <a:t>- о подтверждении соответствия обязательным требованиям</a:t>
            </a: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sz="2000" b="1" dirty="0" smtClean="0">
                <a:latin typeface="Verdana" panose="020B0604030504040204" pitchFamily="34" charset="0"/>
              </a:rPr>
              <a:t>продавце</a:t>
            </a:r>
            <a:r>
              <a:rPr lang="ru-RU" sz="2000" b="1" dirty="0">
                <a:latin typeface="Verdana" panose="020B0604030504040204" pitchFamily="34" charset="0"/>
              </a:rPr>
              <a:t>, изготовителе, уполномоченной </a:t>
            </a:r>
            <a:r>
              <a:rPr lang="ru-RU" sz="2000" b="1" dirty="0" smtClean="0">
                <a:latin typeface="Verdana" panose="020B0604030504040204" pitchFamily="34" charset="0"/>
              </a:rPr>
              <a:t>организации – </a:t>
            </a:r>
            <a:r>
              <a:rPr lang="ru-RU" sz="20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продавец вообще закрылся (проблема - магазины НОРД, франшиза). </a:t>
            </a: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sz="2000" b="1" dirty="0">
              <a:latin typeface="Verdana" panose="020B0604030504040204" pitchFamily="34" charset="0"/>
            </a:endParaRP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sz="2000" b="1" dirty="0" smtClean="0">
              <a:latin typeface="Verdana" panose="020B0604030504040204" pitchFamily="34" charset="0"/>
            </a:endParaRP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sz="2000" b="1" dirty="0" smtClean="0">
                <a:latin typeface="Verdana" panose="020B0604030504040204" pitchFamily="34" charset="0"/>
              </a:rPr>
              <a:t>Примеры: с товаром не передаются документы вообще (недобросовестные автосалоны), нет информации об изготовители (массажные накидки), нет информации на русском языке («серые телефоны»), нарушение требований к маркировке товаров.   </a:t>
            </a: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sz="14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0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3923" y="116061"/>
            <a:ext cx="4599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600" b="1" dirty="0">
                <a:solidFill>
                  <a:schemeClr val="bg2">
                    <a:lumMod val="10000"/>
                  </a:schemeClr>
                </a:solidFill>
              </a:rPr>
              <a:t>Основные нарушения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8239" y="762392"/>
            <a:ext cx="11179627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sz="1400" b="1" u="sng" dirty="0" smtClean="0">
              <a:latin typeface="Verdana" panose="020B0604030504040204" pitchFamily="34" charset="0"/>
            </a:endParaRP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dirty="0" smtClean="0">
                <a:latin typeface="Verdana" panose="020B0604030504040204" pitchFamily="34" charset="0"/>
              </a:rPr>
              <a:t>Дистанционный способ продажи товаров – </a:t>
            </a:r>
            <a:r>
              <a:rPr lang="ru-RU" b="1" i="1" dirty="0" smtClean="0">
                <a:latin typeface="Verdana" panose="020B0604030504040204" pitchFamily="34" charset="0"/>
              </a:rPr>
              <a:t>применяем новые </a:t>
            </a:r>
            <a:r>
              <a:rPr lang="ru-RU" b="1" i="1" dirty="0">
                <a:latin typeface="Verdana" panose="020B0604030504040204" pitchFamily="34" charset="0"/>
              </a:rPr>
              <a:t>П</a:t>
            </a:r>
            <a:r>
              <a:rPr lang="ru-RU" b="1" i="1" dirty="0" smtClean="0">
                <a:latin typeface="Verdana" panose="020B0604030504040204" pitchFamily="34" charset="0"/>
              </a:rPr>
              <a:t>равила розничной продажи:</a:t>
            </a: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dirty="0">
              <a:latin typeface="Verdana" panose="020B0604030504040204" pitchFamily="34" charset="0"/>
            </a:endParaRP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dirty="0" smtClean="0">
                <a:latin typeface="Verdana" panose="020B0604030504040204" pitchFamily="34" charset="0"/>
              </a:rPr>
              <a:t>На сайте нет информации о продавце товара, его контактах. 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Переписка по электронной почте будет считать надлежащим направлением претензий, если эта почта указана на сайте! + должен быть указан ФОРМА и СПОСОБ направления претензии, </a:t>
            </a: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b="1" dirty="0" smtClean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smtClean="0">
                <a:latin typeface="Verdana" panose="020B0604030504040204" pitchFamily="34" charset="0"/>
              </a:rPr>
              <a:t>на интернет-площадках невозможно установить, площадка является продавцом товара либо </a:t>
            </a:r>
            <a:r>
              <a:rPr lang="ru-RU" dirty="0" err="1" smtClean="0">
                <a:latin typeface="Verdana" panose="020B0604030504040204" pitchFamily="34" charset="0"/>
              </a:rPr>
              <a:t>агрегатором</a:t>
            </a:r>
            <a:r>
              <a:rPr lang="ru-RU" dirty="0" smtClean="0">
                <a:latin typeface="Verdana" panose="020B0604030504040204" pitchFamily="34" charset="0"/>
              </a:rPr>
              <a:t>,</a:t>
            </a: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dirty="0" smtClean="0">
              <a:latin typeface="Verdana" panose="020B0604030504040204" pitchFamily="34" charset="0"/>
            </a:endParaRP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dirty="0">
                <a:latin typeface="Verdana" panose="020B0604030504040204" pitchFamily="34" charset="0"/>
              </a:rPr>
              <a:t>о</a:t>
            </a:r>
            <a:r>
              <a:rPr lang="ru-RU" dirty="0" smtClean="0">
                <a:latin typeface="Verdana" panose="020B0604030504040204" pitchFamily="34" charset="0"/>
              </a:rPr>
              <a:t>дносторонний отказ заключить или исполнить договор 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техническая ошибка на сайте, товар закончился, </a:t>
            </a:r>
            <a:r>
              <a:rPr lang="ru-RU" b="1" dirty="0">
                <a:solidFill>
                  <a:srgbClr val="FF0000"/>
                </a:solidFill>
                <a:latin typeface="Verdana" panose="020B0604030504040204" pitchFamily="34" charset="0"/>
              </a:rPr>
              <a:t>ц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ена изменилась),</a:t>
            </a: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b="1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</a:rPr>
              <a:t>Отказ принять товар надлежащего качества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 («только при открытии посылки в пункте выдачи», неправильное применение перечней товаров – «ТСТ не </a:t>
            </a:r>
            <a:r>
              <a:rPr lang="ru-RU" b="1" smtClean="0">
                <a:solidFill>
                  <a:srgbClr val="FF0000"/>
                </a:solidFill>
                <a:latin typeface="Verdana" panose="020B0604030504040204" pitchFamily="34" charset="0"/>
              </a:rPr>
              <a:t>подлежат возврату») 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–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</a:rPr>
              <a:t>читаем ст. 26.1 Закона, п. 41, 45, 51 Правил –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</a:rPr>
              <a:t>возврат ТСТ, транспорта, ювелирных изделий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anose="020B0604030504040204" pitchFamily="34" charset="0"/>
              </a:rPr>
              <a:t>). </a:t>
            </a: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sz="1400" dirty="0">
              <a:latin typeface="Verdana" panose="020B0604030504040204" pitchFamily="34" charset="0"/>
            </a:endParaRP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sz="14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5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3923" y="116061"/>
            <a:ext cx="4599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sz="3600" b="1" dirty="0">
                <a:solidFill>
                  <a:schemeClr val="bg2">
                    <a:lumMod val="10000"/>
                  </a:schemeClr>
                </a:solidFill>
              </a:rPr>
              <a:t>Основные нарушения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8239" y="762392"/>
            <a:ext cx="11179627" cy="5336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b="1" u="sng" dirty="0" smtClean="0">
              <a:latin typeface="Verdana" panose="020B0604030504040204" pitchFamily="34" charset="0"/>
            </a:endParaRPr>
          </a:p>
          <a:p>
            <a:pPr lvl="0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b="1" u="sng" dirty="0" smtClean="0">
                <a:latin typeface="Verdana" panose="020B0604030504040204" pitchFamily="34" charset="0"/>
              </a:rPr>
              <a:t>Иные нарушения:</a:t>
            </a:r>
            <a:endParaRPr lang="ru-RU" dirty="0" smtClean="0">
              <a:latin typeface="Verdana" panose="020B0604030504040204" pitchFamily="34" charset="0"/>
            </a:endParaRP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endParaRPr lang="ru-RU" dirty="0">
              <a:latin typeface="Verdana" panose="020B0604030504040204" pitchFamily="34" charset="0"/>
            </a:endParaRPr>
          </a:p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b="1" u="sng" dirty="0" smtClean="0">
                <a:latin typeface="Verdana" panose="020B0604030504040204" pitchFamily="34" charset="0"/>
              </a:rPr>
              <a:t>- Нарушение </a:t>
            </a:r>
            <a:r>
              <a:rPr lang="ru-RU" b="1" u="sng" dirty="0">
                <a:latin typeface="Verdana" panose="020B0604030504040204" pitchFamily="34" charset="0"/>
              </a:rPr>
              <a:t>срока гарантийного ремонта</a:t>
            </a:r>
            <a:r>
              <a:rPr lang="ru-RU" b="1" dirty="0">
                <a:latin typeface="Verdana" panose="020B0604030504040204" pitchFamily="34" charset="0"/>
              </a:rPr>
              <a:t> </a:t>
            </a:r>
            <a:r>
              <a:rPr lang="ru-RU" dirty="0">
                <a:latin typeface="Verdana" panose="020B0604030504040204" pitchFamily="34" charset="0"/>
              </a:rPr>
              <a:t>(п.1ст.20 Закона/ 45 дней</a:t>
            </a:r>
            <a:r>
              <a:rPr lang="ru-RU" dirty="0" smtClean="0">
                <a:latin typeface="Verdana" panose="020B0604030504040204" pitchFamily="34" charset="0"/>
              </a:rPr>
              <a:t>)</a:t>
            </a:r>
          </a:p>
          <a:p>
            <a:pPr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dirty="0">
                <a:latin typeface="Verdana" panose="020B0604030504040204" pitchFamily="34" charset="0"/>
              </a:rPr>
              <a:t>- отказ в предоставление товара на время </a:t>
            </a:r>
            <a:r>
              <a:rPr lang="ru-RU" dirty="0" smtClean="0">
                <a:latin typeface="Verdana" panose="020B0604030504040204" pitchFamily="34" charset="0"/>
              </a:rPr>
              <a:t>ремонта с 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аналогичными свойствами – по требованию потребителя!</a:t>
            </a:r>
            <a:endParaRPr lang="ru-RU" b="1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dirty="0">
              <a:latin typeface="Verdana" panose="020B0604030504040204" pitchFamily="34" charset="0"/>
            </a:endParaRPr>
          </a:p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b="1" u="sng" dirty="0" smtClean="0">
                <a:latin typeface="Verdana" panose="020B0604030504040204" pitchFamily="34" charset="0"/>
              </a:rPr>
              <a:t>- Обмен </a:t>
            </a:r>
            <a:r>
              <a:rPr lang="ru-RU" b="1" u="sng" dirty="0">
                <a:latin typeface="Verdana" panose="020B0604030504040204" pitchFamily="34" charset="0"/>
              </a:rPr>
              <a:t>(возврат) товара надлежащего качества</a:t>
            </a:r>
            <a:r>
              <a:rPr lang="ru-RU" dirty="0">
                <a:latin typeface="Verdana" panose="020B0604030504040204" pitchFamily="34" charset="0"/>
              </a:rPr>
              <a:t> (ст. 25 Закона):</a:t>
            </a: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расширение </a:t>
            </a:r>
            <a:r>
              <a:rPr lang="ru-RU" b="1" dirty="0">
                <a:solidFill>
                  <a:srgbClr val="FF0000"/>
                </a:solidFill>
                <a:latin typeface="Verdana" panose="020B0604030504040204" pitchFamily="34" charset="0"/>
              </a:rPr>
              <a:t>перечня товаров запрещенных к обмену (возврату</a:t>
            </a: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) – применяем новый перечень, ГОСТы, ТР ТС,  суд. практику – если не знаем, относится ли товар к перечню. </a:t>
            </a:r>
          </a:p>
          <a:p>
            <a:pPr marL="285750" lvl="0" indent="-285750" defTabSz="457207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  <a:defRPr/>
            </a:pPr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- нарушение срока возврата денежных средств, заключение с потребителем доп. соглашений («деньги вернут, когда товар снова продадут»)</a:t>
            </a:r>
            <a:endParaRPr lang="ru-RU" b="1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b="1" u="sng" dirty="0" smtClean="0">
              <a:latin typeface="Verdana" panose="020B0604030504040204" pitchFamily="34" charset="0"/>
            </a:endParaRPr>
          </a:p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b="1" u="sng" dirty="0" smtClean="0">
                <a:latin typeface="Verdana" panose="020B0604030504040204" pitchFamily="34" charset="0"/>
              </a:rPr>
              <a:t>Навязывание </a:t>
            </a:r>
            <a:r>
              <a:rPr lang="ru-RU" b="1" u="sng" dirty="0" err="1">
                <a:latin typeface="Verdana" panose="020B0604030504040204" pitchFamily="34" charset="0"/>
              </a:rPr>
              <a:t>дополн</a:t>
            </a:r>
            <a:r>
              <a:rPr lang="ru-RU" b="1" u="sng" dirty="0">
                <a:latin typeface="Verdana" panose="020B0604030504040204" pitchFamily="34" charset="0"/>
              </a:rPr>
              <a:t>. платных товаров (услуг)</a:t>
            </a:r>
            <a:r>
              <a:rPr lang="ru-RU" dirty="0">
                <a:latin typeface="Verdana" panose="020B0604030504040204" pitchFamily="34" charset="0"/>
              </a:rPr>
              <a:t> (ст. 16 Закона</a:t>
            </a:r>
            <a:r>
              <a:rPr lang="ru-RU" dirty="0" smtClean="0">
                <a:latin typeface="Verdana" panose="020B0604030504040204" pitchFamily="34" charset="0"/>
              </a:rPr>
              <a:t>) – </a:t>
            </a:r>
            <a:r>
              <a:rPr lang="ru-RU" i="1" dirty="0" smtClean="0">
                <a:solidFill>
                  <a:srgbClr val="FF0000"/>
                </a:solidFill>
                <a:latin typeface="Verdana" panose="020B0604030504040204" pitchFamily="34" charset="0"/>
              </a:rPr>
              <a:t>сим-карты, пакеты услуг, аксессуары </a:t>
            </a:r>
          </a:p>
          <a:p>
            <a:pPr lvl="0" indent="9525" defTabSz="457207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ru-RU" sz="14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8344" y="312977"/>
            <a:ext cx="1137557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Утвержден</a:t>
            </a:r>
          </a:p>
          <a:p>
            <a:pPr algn="r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постановлением Правительства</a:t>
            </a:r>
          </a:p>
          <a:p>
            <a:pPr algn="r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Российской Федерации</a:t>
            </a:r>
          </a:p>
          <a:p>
            <a:pPr algn="r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от 31 декабря 2020 г. N 2463</a:t>
            </a:r>
          </a:p>
          <a:p>
            <a:pPr algn="r"/>
            <a:endParaRPr lang="ru-RU" sz="1200" b="0" i="0" u="none" strike="noStrike" baseline="0" dirty="0" smtClean="0">
              <a:latin typeface="Arial" panose="020B0604020202020204" pitchFamily="34" charset="0"/>
            </a:endParaRPr>
          </a:p>
          <a:p>
            <a:pPr algn="ctr"/>
            <a:r>
              <a:rPr lang="ru-RU" sz="1200" b="1" i="0" u="none" strike="noStrike" baseline="0" dirty="0" smtClean="0">
                <a:latin typeface="Arial" panose="020B0604020202020204" pitchFamily="34" charset="0"/>
              </a:rPr>
              <a:t>ПЕРЕЧЕНЬ</a:t>
            </a:r>
          </a:p>
          <a:p>
            <a:pPr algn="ctr"/>
            <a:r>
              <a:rPr lang="ru-RU" sz="1200" b="1" i="0" u="none" strike="noStrike" baseline="0" dirty="0" smtClean="0">
                <a:latin typeface="Arial" panose="020B0604020202020204" pitchFamily="34" charset="0"/>
              </a:rPr>
              <a:t>НЕПРОДОВОЛЬСТВЕННЫХ ТОВАРОВ НАДЛЕЖАЩЕГО КАЧЕСТВА,</a:t>
            </a:r>
          </a:p>
          <a:p>
            <a:pPr algn="ctr"/>
            <a:r>
              <a:rPr lang="ru-RU" sz="1200" b="1" i="0" u="none" strike="noStrike" baseline="0" dirty="0" smtClean="0">
                <a:latin typeface="Arial" panose="020B0604020202020204" pitchFamily="34" charset="0"/>
              </a:rPr>
              <a:t>НЕ ПОДЛЕЖАЩИХ ОБМЕНУ</a:t>
            </a:r>
          </a:p>
          <a:p>
            <a:endParaRPr lang="ru-RU" sz="1200" b="0" i="0" u="none" strike="noStrike" baseline="0" dirty="0" smtClean="0">
              <a:latin typeface="Arial" panose="020B0604020202020204" pitchFamily="34" charset="0"/>
            </a:endParaRP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1. Товары </a:t>
            </a:r>
            <a:r>
              <a:rPr lang="ru-RU" sz="1200" b="1" i="0" u="sng" strike="noStrike" baseline="0" dirty="0" smtClean="0">
                <a:latin typeface="Arial" panose="020B0604020202020204" pitchFamily="34" charset="0"/>
              </a:rPr>
              <a:t>для профилактики и лечения заболеваний в домашних условиях </a:t>
            </a:r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(предметы санитарии и гигиены из металла, резины, текстиля и других материалов, медицинские изделия, средства гигиены полости рта, линзы очковые, предметы по уходу за детьми), </a:t>
            </a:r>
            <a:r>
              <a:rPr lang="ru-RU" sz="1200" b="1" i="0" u="sng" strike="noStrike" baseline="0" dirty="0" smtClean="0">
                <a:latin typeface="Arial" panose="020B0604020202020204" pitchFamily="34" charset="0"/>
              </a:rPr>
              <a:t>лекарственные препараты</a:t>
            </a: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2. Предметы личной гигиены (зубные щетки, расчески, заколки, бигуди для волос, парики, шиньоны и </a:t>
            </a:r>
            <a:r>
              <a:rPr lang="ru-RU" sz="1200" b="1" i="0" u="sng" strike="noStrike" baseline="0" dirty="0" smtClean="0">
                <a:latin typeface="Arial" panose="020B0604020202020204" pitchFamily="34" charset="0"/>
              </a:rPr>
              <a:t>другие аналогичные товары)</a:t>
            </a: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3. Парфюмерно-косметические товары</a:t>
            </a: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4. Текстильные товары (хлопчатобумажные, льняные, шелковые, шерстяные и синтетические ткани, товары из нетканых материалов типа тканей - ленты, тесьма, кружево и др.), кабельная продукция (провода, шнуры, кабели), строительные и отделочные материалы (линолеум, пленка, ковровые покрытия и др.) и другие товары, </a:t>
            </a:r>
            <a:r>
              <a:rPr lang="ru-RU" sz="1200" b="1" i="0" u="sng" strike="noStrike" baseline="0" dirty="0" smtClean="0">
                <a:latin typeface="Arial" panose="020B0604020202020204" pitchFamily="34" charset="0"/>
              </a:rPr>
              <a:t>цена которых определяется за единицу длины</a:t>
            </a: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5. Швейные и трикотажные изделия (</a:t>
            </a:r>
            <a:r>
              <a:rPr lang="ru-RU" sz="1200" b="1" i="0" u="sng" strike="noStrike" baseline="0" dirty="0" smtClean="0">
                <a:latin typeface="Arial" panose="020B0604020202020204" pitchFamily="34" charset="0"/>
              </a:rPr>
              <a:t>изделия швейные и</a:t>
            </a:r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 </a:t>
            </a:r>
            <a:r>
              <a:rPr lang="ru-RU" sz="1200" b="1" i="0" u="sng" strike="noStrike" baseline="0" dirty="0" smtClean="0">
                <a:latin typeface="Arial" panose="020B0604020202020204" pitchFamily="34" charset="0"/>
              </a:rPr>
              <a:t>трикотажные </a:t>
            </a:r>
            <a:r>
              <a:rPr lang="ru-RU" sz="1200" b="1" i="0" u="sng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бельевые</a:t>
            </a:r>
            <a:r>
              <a:rPr lang="ru-RU" sz="1200" b="1" i="0" u="sng" strike="noStrike" baseline="0" dirty="0" smtClean="0">
                <a:latin typeface="Arial" panose="020B0604020202020204" pitchFamily="34" charset="0"/>
              </a:rPr>
              <a:t>, изделия чулочно-носочные) – </a:t>
            </a:r>
            <a:r>
              <a:rPr lang="ru-RU" sz="1200" b="1" i="1" u="sng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есть понятия </a:t>
            </a:r>
            <a:r>
              <a:rPr lang="ru-RU" sz="1200" b="1" i="1" u="sng" dirty="0" smtClean="0">
                <a:solidFill>
                  <a:srgbClr val="FF0000"/>
                </a:solidFill>
                <a:latin typeface="Arial" panose="020B0604020202020204" pitchFamily="34" charset="0"/>
              </a:rPr>
              <a:t>одежды </a:t>
            </a:r>
            <a:r>
              <a:rPr lang="ru-RU" sz="1200" b="1" i="1" u="sng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ru-RU" sz="1200" b="1" i="1" u="sng" strike="noStrike" dirty="0" smtClean="0">
                <a:solidFill>
                  <a:srgbClr val="FF0000"/>
                </a:solidFill>
                <a:latin typeface="Arial" panose="020B0604020202020204" pitchFamily="34" charset="0"/>
              </a:rPr>
              <a:t> слоя</a:t>
            </a:r>
            <a:endParaRPr lang="ru-RU" sz="1200" b="1" i="1" u="sng" strike="noStrike" baseline="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6. Изделия и материалы, полностью или частично изготовленные из полимерных материалов и контактирующие с пищевыми продуктами (посуда и принадлежности столовые и кухонные, емкости и упаковочные материалы для хранения и транспортирования пищевых продуктов, в том числе для разового использования)</a:t>
            </a: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7. Товары бытовой химии, пестициды и </a:t>
            </a:r>
            <a:r>
              <a:rPr lang="ru-RU" sz="1200" b="0" i="0" u="none" strike="noStrike" baseline="0" dirty="0" err="1" smtClean="0">
                <a:latin typeface="Arial" panose="020B0604020202020204" pitchFamily="34" charset="0"/>
              </a:rPr>
              <a:t>агрохимикаты</a:t>
            </a:r>
            <a:endParaRPr lang="ru-RU" sz="1200" b="0" i="0" u="none" strike="noStrike" baseline="0" dirty="0" smtClean="0">
              <a:latin typeface="Arial" panose="020B0604020202020204" pitchFamily="34" charset="0"/>
            </a:endParaRP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8. </a:t>
            </a:r>
            <a:r>
              <a:rPr lang="ru-RU" sz="1200" b="1" i="0" u="sng" strike="noStrike" baseline="0" dirty="0" smtClean="0">
                <a:latin typeface="Arial" panose="020B0604020202020204" pitchFamily="34" charset="0"/>
              </a:rPr>
              <a:t>Мебельные гарнитуры</a:t>
            </a:r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 бытового назначения </a:t>
            </a:r>
            <a:r>
              <a:rPr lang="ru-RU" sz="1200" b="1" i="1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(не просто мебель)</a:t>
            </a: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9. Ювелирные и другие изделия из драгоценных металлов и (или) драгоценных камней, ограненные драгоценные камни</a:t>
            </a: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10. Автомобили и </a:t>
            </a:r>
            <a:r>
              <a:rPr lang="ru-RU" sz="1200" b="0" i="0" u="none" strike="noStrike" baseline="0" dirty="0" err="1" smtClean="0">
                <a:latin typeface="Arial" panose="020B0604020202020204" pitchFamily="34" charset="0"/>
              </a:rPr>
              <a:t>мотовелотовары</a:t>
            </a:r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, прицепы к ним, номерные агрегаты (двигатель, блок цилиндров двигателя, шасси (рама), кузов (кабина) автотранспортного средства или самоходной машины, а также коробка передач и мост самоходной машины) к автомобилям и </a:t>
            </a:r>
            <a:r>
              <a:rPr lang="ru-RU" sz="1200" b="0" i="0" u="none" strike="noStrike" baseline="0" dirty="0" err="1" smtClean="0">
                <a:latin typeface="Arial" panose="020B0604020202020204" pitchFamily="34" charset="0"/>
              </a:rPr>
              <a:t>мотовелотоварам</a:t>
            </a:r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, мобильные средства малой механизации сельскохозяйственных работ, прогулочные суда и иные </a:t>
            </a:r>
            <a:r>
              <a:rPr lang="ru-RU" sz="1200" b="0" i="0" u="none" strike="noStrike" baseline="0" dirty="0" err="1" smtClean="0">
                <a:latin typeface="Arial" panose="020B0604020202020204" pitchFamily="34" charset="0"/>
              </a:rPr>
              <a:t>плавсредства</a:t>
            </a:r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 бытового назначения – </a:t>
            </a:r>
            <a:r>
              <a:rPr lang="ru-RU" sz="1200" b="1" i="1" u="none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не автозапчасти</a:t>
            </a: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11. </a:t>
            </a:r>
            <a:r>
              <a:rPr lang="ru-RU" sz="1200" b="1" i="0" u="sng" strike="noStrike" baseline="0" dirty="0" smtClean="0">
                <a:latin typeface="Arial" panose="020B0604020202020204" pitchFamily="34" charset="0"/>
              </a:rPr>
              <a:t>Технически сложные товары бытового назначения, на которые установлены гарантийные сроки не менее одного года – </a:t>
            </a:r>
            <a:r>
              <a:rPr lang="ru-RU" sz="1200" b="1" i="1" u="sng" strike="noStrike" baseline="0" dirty="0" smtClean="0">
                <a:solidFill>
                  <a:srgbClr val="FF0000"/>
                </a:solidFill>
                <a:latin typeface="Arial" panose="020B0604020202020204" pitchFamily="34" charset="0"/>
              </a:rPr>
              <a:t>не дистанционно!!</a:t>
            </a:r>
            <a:r>
              <a:rPr lang="ru-RU" sz="1200" b="1" i="1" u="sng" strike="noStrike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ru-RU" sz="1200" b="1" i="1" u="sng" strike="noStrike" baseline="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12. Гражданское оружие, основные части гражданского огнестрельного оружия, патроны к гражданскому оружию, а также инициирующие и воспламеняющие вещества и материалы для самостоятельного снаряжения патронов к гражданскому огнестрельному длинноствольному оружию</a:t>
            </a: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13. Животные и растения</a:t>
            </a:r>
          </a:p>
          <a:p>
            <a:pPr algn="just"/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14. Непериодические издания (книги, брошюры, альбомы, картографические и нотные издания, листовые </a:t>
            </a:r>
            <a:r>
              <a:rPr lang="ru-RU" sz="1200" b="0" i="0" u="none" strike="noStrike" baseline="0" dirty="0" err="1" smtClean="0">
                <a:latin typeface="Arial" panose="020B0604020202020204" pitchFamily="34" charset="0"/>
              </a:rPr>
              <a:t>изоиздания</a:t>
            </a:r>
            <a:r>
              <a:rPr lang="ru-RU" sz="1200" b="0" i="0" u="none" strike="noStrike" baseline="0" dirty="0" smtClean="0">
                <a:latin typeface="Arial" panose="020B0604020202020204" pitchFamily="34" charset="0"/>
              </a:rPr>
              <a:t>, календари, буклеты, издания, воспроизведенные на технических носителях информации)</a:t>
            </a:r>
          </a:p>
        </p:txBody>
      </p:sp>
    </p:spTree>
    <p:extLst>
      <p:ext uri="{BB962C8B-B14F-4D97-AF65-F5344CB8AC3E}">
        <p14:creationId xmlns:p14="http://schemas.microsoft.com/office/powerpoint/2010/main" val="294691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2373" y="1331463"/>
            <a:ext cx="81642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Судебная практика консультационных пунктов </a:t>
            </a:r>
            <a:r>
              <a:rPr lang="ru-RU" sz="4000" dirty="0" smtClean="0"/>
              <a:t>по искам потребителей по вопросам продажи  непродовольственных товаров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6753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Rectangle 2"/>
          <p:cNvSpPr>
            <a:spLocks noChangeArrowheads="1"/>
          </p:cNvSpPr>
          <p:nvPr/>
        </p:nvSpPr>
        <p:spPr bwMode="auto">
          <a:xfrm>
            <a:off x="2376715" y="228600"/>
            <a:ext cx="7747000" cy="1295400"/>
          </a:xfrm>
          <a:prstGeom prst="rect">
            <a:avLst/>
          </a:prstGeom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Пример </a:t>
            </a:r>
            <a:r>
              <a:rPr lang="ru-RU" alt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судебной практики по несоответствию товара условиям договора (целям использования товара)</a:t>
            </a:r>
          </a:p>
        </p:txBody>
      </p:sp>
      <p:graphicFrame>
        <p:nvGraphicFramePr>
          <p:cNvPr id="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22520"/>
              </p:ext>
            </p:extLst>
          </p:nvPr>
        </p:nvGraphicFramePr>
        <p:xfrm>
          <a:off x="1266371" y="1850572"/>
          <a:ext cx="10294257" cy="1573213"/>
        </p:xfrm>
        <a:graphic>
          <a:graphicData uri="http://schemas.openxmlformats.org/drawingml/2006/table">
            <a:tbl>
              <a:tblPr/>
              <a:tblGrid>
                <a:gridCol w="10294257"/>
              </a:tblGrid>
              <a:tr h="1573213">
                <a:tc>
                  <a:txBody>
                    <a:bodyPr/>
                    <a:lstStyle>
                      <a:lvl1pPr indent="95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1189038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749425" indent="-3810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2271713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7940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marL="32512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marL="37084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marL="41656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marL="46228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Пример: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Решение </a:t>
                      </a:r>
                      <a:r>
                        <a:rPr lang="ru-RU" sz="1800" b="1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Нижнетуринского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суда от  26.11.2019г. по делу № 2-311/2019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Истец приобрел автозапчасти по договору поиска и купли-продажи. Автозапчасть (двигатель) </a:t>
                      </a:r>
                      <a:r>
                        <a:rPr lang="ru-RU" sz="1800" b="1" u="sng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соответствовала условиям договора.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b="1" u="non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Продавец освобождается от ответственности, в течении гарантийного срока, если докажет, что недостаток возник по вине потребителя (иным причинам за которые продавец не отвечает)</a:t>
                      </a:r>
                      <a:endParaRPr lang="ru-RU" sz="1800" b="1" u="non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390689"/>
              </p:ext>
            </p:extLst>
          </p:nvPr>
        </p:nvGraphicFramePr>
        <p:xfrm>
          <a:off x="1266371" y="3755571"/>
          <a:ext cx="10544629" cy="2496005"/>
        </p:xfrm>
        <a:graphic>
          <a:graphicData uri="http://schemas.openxmlformats.org/drawingml/2006/table">
            <a:tbl>
              <a:tblPr/>
              <a:tblGrid>
                <a:gridCol w="10544629"/>
              </a:tblGrid>
              <a:tr h="2496005">
                <a:tc>
                  <a:txBody>
                    <a:bodyPr/>
                    <a:lstStyle>
                      <a:lvl1pPr indent="95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1189038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749425" indent="-3810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2271713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7940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marL="32512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marL="37084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marL="41656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marL="46228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Пример: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Решение мир. судьи участка № 1 Серовского района от  13.02.2019г. по делу № 2-244/2019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Истец приобрела входную дверь для частного дома. При наступлении холодов в двери выявились недостатки (промерзание, деформация). Дверь не соответствует заявленным условиям, т.к. не предназначена для использования в качестве входной). Данная информация представлена потребителю после приобретения товара и подтверждается заводом-изготовителем.</a:t>
                      </a:r>
                      <a:r>
                        <a:rPr lang="ru-RU" sz="1800" b="1" u="sng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Дверь приобреталась для установки выхода в крытый холодный двор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b="1" u="sng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(ч.4 ст. 12 Закона ответственность продавца за убытки причиненные недостоверной или недостаточно полной </a:t>
                      </a:r>
                      <a:r>
                        <a:rPr lang="ru-RU" sz="1800" b="1" u="sng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информацие</a:t>
                      </a:r>
                      <a:r>
                        <a:rPr lang="ru-RU" sz="1800" b="1" u="sng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товаре)</a:t>
                      </a:r>
                      <a:endParaRPr lang="ru-RU" sz="1800" b="1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82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7841" y="353582"/>
            <a:ext cx="10604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smtClean="0"/>
              <a:t>Основные виды деятельности консультационных центра и пунктов для потребителей</a:t>
            </a:r>
            <a:endParaRPr lang="ru-RU" sz="2400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956649" y="1409085"/>
            <a:ext cx="5118226" cy="54578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Font typeface="Wingdings 3" panose="05040102010807070707" pitchFamily="18" charset="2"/>
              <a:buNone/>
              <a:defRPr/>
            </a:pP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Для граждан:</a:t>
            </a:r>
          </a:p>
          <a:p>
            <a:pPr marL="457200" indent="-457200" algn="ctr">
              <a:lnSpc>
                <a:spcPct val="80000"/>
              </a:lnSpc>
              <a:buFont typeface="Wingdings 3" panose="05040102010807070707" pitchFamily="18" charset="2"/>
              <a:buAutoNum type="arabicParenR"/>
              <a:defRPr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Консультирование по вопросам защиты прав потребителей</a:t>
            </a:r>
          </a:p>
          <a:p>
            <a:pPr marL="457200" indent="-457200" algn="ctr">
              <a:lnSpc>
                <a:spcPct val="80000"/>
              </a:lnSpc>
              <a:buFont typeface="Wingdings 3" panose="05040102010807070707" pitchFamily="18" charset="2"/>
              <a:buAutoNum type="arabicParenR"/>
              <a:defRPr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Подготовка правовых документов по вопросам защиты прав потребителей (претензий, исковых заявлений, жалоб в надзорные органы, иных обращений и т.д.)</a:t>
            </a:r>
          </a:p>
          <a:p>
            <a:pPr marL="457200" indent="-457200" algn="ctr">
              <a:lnSpc>
                <a:spcPct val="80000"/>
              </a:lnSpc>
              <a:buFont typeface="Wingdings 3" panose="05040102010807070707" pitchFamily="18" charset="2"/>
              <a:buAutoNum type="arabicParenR"/>
              <a:defRPr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Представление интересов потребителей в судах</a:t>
            </a:r>
          </a:p>
          <a:p>
            <a:pPr marL="457200" indent="-457200" algn="ctr">
              <a:lnSpc>
                <a:spcPct val="80000"/>
              </a:lnSpc>
              <a:buFont typeface="Wingdings 3" panose="05040102010807070707" pitchFamily="18" charset="2"/>
              <a:buAutoNum type="arabicParenR"/>
              <a:defRPr/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Проведение образовательных мероприятий (семинаров, лекций и пр.) публикации, выступления в СМИ, разработка памяток для потребителей, методических рекомендаций и пр.</a:t>
            </a:r>
            <a:endParaRPr lang="ru-RU" alt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6962114" y="1409084"/>
            <a:ext cx="4750807" cy="544891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Для субъектов предпринимательской деятельности:</a:t>
            </a:r>
          </a:p>
          <a:p>
            <a:pPr marL="457200" indent="-457200" algn="ctr" fontAlgn="auto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AutoNum type="arabicParenR"/>
              <a:defRPr/>
            </a:pPr>
            <a:r>
              <a:rPr lang="ru-RU" dirty="0">
                <a:latin typeface="Times New Roman" panose="02020603050405020304" pitchFamily="18" charset="0"/>
                <a:cs typeface="Times New Roman" pitchFamily="18" charset="0"/>
              </a:rPr>
              <a:t>Консультирование  (аудит) по вопросам применения законодательства о защите прав потребителей. </a:t>
            </a:r>
            <a:endParaRPr lang="ru-RU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457200" indent="-457200" algn="ctr" fontAlgn="auto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AutoNum type="arabicParenR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itchFamily="18" charset="0"/>
              </a:rPr>
              <a:t>Разработка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договоров (экспертиза договоров)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потребительских отношений </a:t>
            </a:r>
          </a:p>
          <a:p>
            <a:pPr marL="457200" indent="-457200" algn="ctr" fontAlgn="auto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AutoNum type="arabicParenR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маркировки товаров на соответствие требованиям технических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</a:t>
            </a:r>
          </a:p>
          <a:p>
            <a:pPr marL="457200" indent="-457200" algn="ctr" fontAlgn="auto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AutoNum type="arabicParenR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программ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предотвращению причинения вреда.</a:t>
            </a:r>
          </a:p>
          <a:p>
            <a:pPr marL="457200" indent="-457200" algn="ctr" fontAlgn="auto">
              <a:lnSpc>
                <a:spcPct val="80000"/>
              </a:lnSpc>
              <a:spcAft>
                <a:spcPts val="0"/>
              </a:spcAft>
              <a:buFont typeface="Wingdings 3" panose="05040102010807070707" pitchFamily="18" charset="2"/>
              <a:buAutoNum type="arabicParenR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семинаров по вопросам применения  законодательства о защите прав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6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Rectangle 2"/>
          <p:cNvSpPr>
            <a:spLocks noChangeArrowheads="1"/>
          </p:cNvSpPr>
          <p:nvPr/>
        </p:nvSpPr>
        <p:spPr bwMode="auto">
          <a:xfrm>
            <a:off x="2198913" y="272143"/>
            <a:ext cx="8523515" cy="1066800"/>
          </a:xfrm>
          <a:prstGeom prst="rect">
            <a:avLst/>
          </a:prstGeom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Arial" panose="020B0604020202020204" pitchFamily="34" charset="0"/>
              </a:rPr>
              <a:t>Проверка качества товара проводится в сроки, установленные для удовлетворения тех или иных требований</a:t>
            </a:r>
          </a:p>
        </p:txBody>
      </p:sp>
      <p:graphicFrame>
        <p:nvGraphicFramePr>
          <p:cNvPr id="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330535"/>
              </p:ext>
            </p:extLst>
          </p:nvPr>
        </p:nvGraphicFramePr>
        <p:xfrm>
          <a:off x="1861457" y="1338943"/>
          <a:ext cx="9427029" cy="2651714"/>
        </p:xfrm>
        <a:graphic>
          <a:graphicData uri="http://schemas.openxmlformats.org/drawingml/2006/table">
            <a:tbl>
              <a:tblPr/>
              <a:tblGrid>
                <a:gridCol w="9427029"/>
              </a:tblGrid>
              <a:tr h="2651125">
                <a:tc>
                  <a:txBody>
                    <a:bodyPr/>
                    <a:lstStyle>
                      <a:lvl1pPr indent="95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1189038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749425" indent="-3810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2271713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7940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marL="32512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marL="37084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marL="41656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marL="46228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indent="9525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800" b="0" i="0" u="none" strike="noStrike" kern="12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Согласно ст. 22 Закона требование потребителя о возврате денежных средств за товар ненадлежащего качества подлежит удовлетворению в течение 10 дней, поэтому проверка качества товара должна быть проведена в указанный срок.</a:t>
                      </a:r>
                      <a:endParaRPr lang="ru-RU" sz="2800" b="0" i="0" u="none" strike="noStrike" kern="1200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  <a:ea typeface="+mn-ea"/>
                        <a:cs typeface="+mn-cs"/>
                        <a:hlinkClick r:id="rId2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273496"/>
              </p:ext>
            </p:extLst>
          </p:nvPr>
        </p:nvGraphicFramePr>
        <p:xfrm>
          <a:off x="1371599" y="4267200"/>
          <a:ext cx="10330543" cy="1792288"/>
        </p:xfrm>
        <a:graphic>
          <a:graphicData uri="http://schemas.openxmlformats.org/drawingml/2006/table">
            <a:tbl>
              <a:tblPr/>
              <a:tblGrid>
                <a:gridCol w="10330543"/>
              </a:tblGrid>
              <a:tr h="1792288">
                <a:tc>
                  <a:txBody>
                    <a:bodyPr/>
                    <a:lstStyle>
                      <a:lvl1pPr indent="95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1189038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749425" indent="-3810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2271713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7940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marL="32512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marL="37084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marL="41656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marL="46228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Пример: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Решение мир. судьи участка № 3 </a:t>
                      </a:r>
                      <a:r>
                        <a:rPr lang="ru-RU" sz="1800" b="1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Краснотурьинского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городского суда от  16.08.2019г. по делу № 2-2390/2019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Истец приобрел часы. Через 6 дней в товаре выявился недостаток. Обратился к продавцу с требованием о возврате денежных средств. Товар передан на проверку качества. Через 1,5 месяца с повторной претензией, затем в суд. Срок проверки нарушен из-за отсутствия мастера сервисного центра. Судом требования </a:t>
                      </a:r>
                      <a:r>
                        <a:rPr lang="ru-RU" sz="1800" b="1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удорвлетоврены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27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2"/>
          <p:cNvSpPr>
            <a:spLocks noChangeArrowheads="1"/>
          </p:cNvSpPr>
          <p:nvPr/>
        </p:nvSpPr>
        <p:spPr bwMode="auto">
          <a:xfrm>
            <a:off x="2460171" y="304800"/>
            <a:ext cx="7747000" cy="1524000"/>
          </a:xfrm>
          <a:prstGeom prst="rect">
            <a:avLst/>
          </a:prstGeom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chemeClr val="accent1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Оплата товара бонусами, признается альтернативным способом оплаты и бонусы подлежат возврату вместе с денежными средствами </a:t>
            </a:r>
          </a:p>
        </p:txBody>
      </p:sp>
      <p:sp useBgFill="1">
        <p:nvSpPr>
          <p:cNvPr id="3" name="Rectangle 2"/>
          <p:cNvSpPr>
            <a:spLocks noChangeArrowheads="1"/>
          </p:cNvSpPr>
          <p:nvPr/>
        </p:nvSpPr>
        <p:spPr bwMode="auto">
          <a:xfrm>
            <a:off x="2558143" y="1948543"/>
            <a:ext cx="7747000" cy="1676400"/>
          </a:xfrm>
          <a:prstGeom prst="rect">
            <a:avLst/>
          </a:prstGeom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Потребитель вправе предъявить претензии в отношении недостатков сезонного товара до наступления соответствующего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сезона, что </a:t>
            </a: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effectLst/>
                <a:cs typeface="Arial" panose="020B0604020202020204" pitchFamily="34" charset="0"/>
              </a:rPr>
              <a:t>не является нарушением условий эксплуатации </a:t>
            </a:r>
          </a:p>
        </p:txBody>
      </p:sp>
      <p:graphicFrame>
        <p:nvGraphicFramePr>
          <p:cNvPr id="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52775"/>
              </p:ext>
            </p:extLst>
          </p:nvPr>
        </p:nvGraphicFramePr>
        <p:xfrm>
          <a:off x="1371600" y="3886201"/>
          <a:ext cx="10123714" cy="2340856"/>
        </p:xfrm>
        <a:graphic>
          <a:graphicData uri="http://schemas.openxmlformats.org/drawingml/2006/table">
            <a:tbl>
              <a:tblPr/>
              <a:tblGrid>
                <a:gridCol w="10123714"/>
              </a:tblGrid>
              <a:tr h="2252663">
                <a:tc>
                  <a:txBody>
                    <a:bodyPr/>
                    <a:lstStyle>
                      <a:lvl1pPr indent="9525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1pPr>
                      <a:lvl2pPr marL="1189038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2pPr>
                      <a:lvl3pPr marL="1749425" indent="-3810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3pPr>
                      <a:lvl4pPr marL="2271713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4pPr>
                      <a:lvl5pPr marL="27940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5pPr>
                      <a:lvl6pPr marL="32512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6pPr>
                      <a:lvl7pPr marL="37084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7pPr>
                      <a:lvl8pPr marL="41656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8pPr>
                      <a:lvl9pPr marL="46228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indent="0">
                        <a:buFontTx/>
                        <a:buNone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Пример: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Решение мир. судьи участка № 1 Тавдинского районного суда от  17.06.2019г. по делу № 2-1371/2019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Истец приобрел в декабре </a:t>
                      </a:r>
                      <a:r>
                        <a:rPr lang="ru-RU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демисезонную</a:t>
                      </a: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обувь. В товаре выявился недостаток. Товар оплачивался бонусами «Спасибо» от Сбербанка и «Карри» В течение гарантийного срока обратился с претензией. Продавец отказался удовлетворить требования, так как использование сезонного товара до наступления сезона является нарушением условий эксплуатации. Суд требования потребителя удовлетворил, обязал продавца вернуть </a:t>
                      </a:r>
                      <a:r>
                        <a:rPr lang="ru-RU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b="1" baseline="0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бонусы. </a:t>
                      </a:r>
                      <a:endParaRPr lang="ru-RU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5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24543"/>
            <a:ext cx="9492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Практика 2020 г.: продажа товара ненадлежащего качества 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055914"/>
            <a:ext cx="1071154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Проблема: Продавец не предпринял попыток для возврата денежных средств потребителю до суда </a:t>
            </a:r>
          </a:p>
          <a:p>
            <a:endParaRPr lang="ru-RU" sz="2000" b="1" u="sng" dirty="0"/>
          </a:p>
          <a:p>
            <a:r>
              <a:rPr lang="ru-RU" sz="2000" b="1" u="sng" dirty="0"/>
              <a:t>Решение мирового судьи судебного участка № 4 Ирбитского судебного района от 21.07.2020 по иску потребителя к ООО «…….». </a:t>
            </a:r>
            <a:endParaRPr lang="ru-RU" sz="2000" b="1" u="sng" dirty="0" smtClean="0"/>
          </a:p>
          <a:p>
            <a:endParaRPr lang="ru-RU" sz="2000" b="1" u="sng" dirty="0"/>
          </a:p>
          <a:p>
            <a:r>
              <a:rPr lang="ru-RU" sz="2000" dirty="0" smtClean="0"/>
              <a:t>Потребитель </a:t>
            </a:r>
            <a:r>
              <a:rPr lang="ru-RU" sz="2000" dirty="0"/>
              <a:t>приобрел смарт-часы, в гарантийный срок выявились недостатки, часы переданы на ремонт. Нарушен срок ремонта (более 45 дней), практически 10 месяцев потребителю не передавались ни часы, ни деньги.  В суде ответчик ссылался на то, что потребитель за деньгами лично не пришел, реквизиты для перевода не предоставлял.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Данные доводы судом отклонены, так как потребитель неоднократно приходил в магазин, в том числе </a:t>
            </a:r>
            <a:r>
              <a:rPr lang="ru-RU" sz="2000" dirty="0" smtClean="0"/>
              <a:t>подавал </a:t>
            </a:r>
            <a:r>
              <a:rPr lang="ru-RU" sz="2000" dirty="0"/>
              <a:t>многочисленные претензии. Даже в судебном заседании деньги не переведены истцу. </a:t>
            </a:r>
            <a:endParaRPr lang="ru-RU" sz="2000" dirty="0" smtClean="0"/>
          </a:p>
          <a:p>
            <a:r>
              <a:rPr lang="ru-RU" sz="2000" b="1" u="sng" dirty="0" smtClean="0"/>
              <a:t>С </a:t>
            </a:r>
            <a:r>
              <a:rPr lang="ru-RU" sz="2000" b="1" u="sng" dirty="0"/>
              <a:t>магазина взыскана стоимость товара 2 999 руб., неустойка за нарушение срока удовлетворения требований потребителя 7917 руб., компенсация морального вреда 1 000 руб., штраф – 5958 руб., расходы на оплату услуг юриста – 1533 руб. </a:t>
            </a:r>
          </a:p>
        </p:txBody>
      </p:sp>
    </p:spTree>
    <p:extLst>
      <p:ext uri="{BB962C8B-B14F-4D97-AF65-F5344CB8AC3E}">
        <p14:creationId xmlns:p14="http://schemas.microsoft.com/office/powerpoint/2010/main" val="389212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314" y="642257"/>
            <a:ext cx="105373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Бремя распределения доказательств о причинах возникновения недостатков </a:t>
            </a:r>
          </a:p>
          <a:p>
            <a:r>
              <a:rPr lang="ru-RU" sz="2000" b="1" dirty="0"/>
              <a:t>Решение Верх-</a:t>
            </a:r>
            <a:r>
              <a:rPr lang="ru-RU" sz="2000" b="1" dirty="0" err="1"/>
              <a:t>Исетского</a:t>
            </a:r>
            <a:r>
              <a:rPr lang="ru-RU" sz="2000" b="1" dirty="0"/>
              <a:t> районного суда г. Екатеринбурга от 14.11.2019 (дело 2-6522/2019 ~ М-6294/2019) </a:t>
            </a:r>
            <a:r>
              <a:rPr lang="ru-RU" sz="2000" b="1" dirty="0" smtClean="0"/>
              <a:t>- по </a:t>
            </a:r>
            <a:r>
              <a:rPr lang="ru-RU" sz="2000" b="1" dirty="0"/>
              <a:t>иску потребителя о продаже матраса ненадлежащего качества.  </a:t>
            </a:r>
            <a:endParaRPr lang="ru-RU" sz="2000" b="1" dirty="0" smtClean="0"/>
          </a:p>
          <a:p>
            <a:endParaRPr lang="ru-RU" sz="2000" dirty="0"/>
          </a:p>
          <a:p>
            <a:r>
              <a:rPr lang="ru-RU" sz="2000" dirty="0" smtClean="0"/>
              <a:t>Вывод суда: </a:t>
            </a:r>
            <a:r>
              <a:rPr lang="ru-RU" sz="2000" b="1" u="sng" dirty="0" smtClean="0"/>
              <a:t>На </a:t>
            </a:r>
            <a:r>
              <a:rPr lang="ru-RU" sz="2000" b="1" u="sng" dirty="0"/>
              <a:t>потребителе в случае спора о недостатках товара, на который установлен гарантийный срок, лежит только обязанность доказать наличие недостатка (в том числе факт проявления той или иной неисправности), </a:t>
            </a:r>
            <a:r>
              <a:rPr lang="ru-RU" sz="2000" dirty="0"/>
              <a:t>обязанность же доказывать, что именно является технической причиной неисправности, а также что эта причина связана с нарушением потребителем правил использования, хранения или транспортировки товара, действий третьих лиц или непреодолимой силы, то есть наличия обстоятельств, освобождающих его от ответственности, лежит на ответчике.</a:t>
            </a:r>
          </a:p>
          <a:p>
            <a:r>
              <a:rPr lang="ru-RU" sz="2000" dirty="0" smtClean="0"/>
              <a:t>Ответчиком </a:t>
            </a:r>
            <a:r>
              <a:rPr lang="ru-RU" sz="2000" dirty="0"/>
              <a:t>в ходе судебного разбирательства доводы искового заявления о наличии и характере выявленных недостатков не оспорены, возражений на них, доказательств их опровергающих представлено не было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 smtClean="0"/>
              <a:t>Суд удовлетворил исковые </a:t>
            </a:r>
            <a:r>
              <a:rPr lang="ru-RU" sz="2000" dirty="0"/>
              <a:t>требования о взыскании стоимости товара в размере 30 000 руб., а также стоимости сопутствующего товара – чехла в размере 3146 руб. в качестве </a:t>
            </a:r>
            <a:r>
              <a:rPr lang="ru-RU" sz="2000" dirty="0" smtClean="0"/>
              <a:t>убытков, неустойки и штрафа.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57651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514" y="293914"/>
            <a:ext cx="1108165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Нарушение срока передачи предварительно оплаченного товара</a:t>
            </a:r>
          </a:p>
          <a:p>
            <a:endParaRPr lang="ru-RU" sz="2000" b="1" dirty="0"/>
          </a:p>
          <a:p>
            <a:r>
              <a:rPr lang="ru-RU" sz="2000" b="1" dirty="0"/>
              <a:t>Решение Ленинского районного суда г. Екатеринбурга от </a:t>
            </a:r>
            <a:r>
              <a:rPr lang="ru-RU" sz="2000" b="1" dirty="0" smtClean="0"/>
              <a:t>19.11.2020, </a:t>
            </a:r>
            <a:r>
              <a:rPr lang="ru-RU" sz="2000" b="1" dirty="0"/>
              <a:t>Дело № 2-5317/2020(16) по иску потребителя к ИП К. </a:t>
            </a:r>
          </a:p>
          <a:p>
            <a:endParaRPr lang="ru-RU" sz="2000" dirty="0" smtClean="0"/>
          </a:p>
          <a:p>
            <a:r>
              <a:rPr lang="ru-RU" sz="2000" dirty="0" smtClean="0"/>
              <a:t>Между </a:t>
            </a:r>
            <a:r>
              <a:rPr lang="ru-RU" sz="2000" dirty="0"/>
              <a:t>сторонами был заключен договор купли-продажи и установки дверей, потребителем внесена предоплата </a:t>
            </a:r>
            <a:r>
              <a:rPr lang="ru-RU" sz="2000" b="1" dirty="0">
                <a:solidFill>
                  <a:srgbClr val="FF0000"/>
                </a:solidFill>
              </a:rPr>
              <a:t>70 000 </a:t>
            </a:r>
            <a:r>
              <a:rPr lang="ru-RU" sz="2000" dirty="0"/>
              <a:t>руб., однако, срок доставки товара нарушен, что было подтверждено в судебном заседании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b="1" dirty="0"/>
              <a:t>Решением суда с ответчика в пользу потребителя взысканы:</a:t>
            </a:r>
          </a:p>
          <a:p>
            <a:r>
              <a:rPr lang="ru-RU" sz="2000" b="1" dirty="0"/>
              <a:t>-  денежные средства, уплаченные по договору в размере 70000 рублей, 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- неустойка за нарушение сроков поставки товара </a:t>
            </a:r>
            <a:r>
              <a:rPr lang="ru-RU" sz="2000" b="1" dirty="0"/>
              <a:t>за период с 01.05.2020 по 28.07.2020 в размере 31150 рублей, </a:t>
            </a:r>
          </a:p>
          <a:p>
            <a:r>
              <a:rPr lang="ru-RU" sz="2000" b="1" dirty="0"/>
              <a:t>- </a:t>
            </a:r>
            <a:r>
              <a:rPr lang="ru-RU" sz="2000" b="1" dirty="0">
                <a:solidFill>
                  <a:srgbClr val="FF0000"/>
                </a:solidFill>
              </a:rPr>
              <a:t>неустойка за нарушение сроков удовлетворения требований потребителя</a:t>
            </a:r>
            <a:r>
              <a:rPr lang="ru-RU" sz="2000" b="1" dirty="0"/>
              <a:t> за период с 12.08.2020 по 19.11.2020 в размере 70000 рублей, </a:t>
            </a:r>
          </a:p>
          <a:p>
            <a:r>
              <a:rPr lang="ru-RU" sz="2000" b="1" dirty="0"/>
              <a:t>- компенсация морального вреда в размере 1000 рублей, </a:t>
            </a:r>
          </a:p>
          <a:p>
            <a:r>
              <a:rPr lang="ru-RU" sz="2000" b="1" dirty="0"/>
              <a:t>- расходы по оплате услуг за составления иска в размере 3695 рублей, </a:t>
            </a:r>
          </a:p>
          <a:p>
            <a:r>
              <a:rPr lang="ru-RU" sz="2000" b="1" dirty="0"/>
              <a:t>- почтовые расходы в размере 98 рублей 55 копеек, </a:t>
            </a:r>
          </a:p>
          <a:p>
            <a:r>
              <a:rPr lang="ru-RU" sz="2000" b="1" dirty="0"/>
              <a:t>- штраф в размере 86075 рублей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276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3772" y="412714"/>
            <a:ext cx="106897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Проблема: навязывание дополнительных платных товаров, услуг. </a:t>
            </a:r>
          </a:p>
          <a:p>
            <a:r>
              <a:rPr lang="ru-RU" sz="2400" b="1" dirty="0" smtClean="0"/>
              <a:t>Решение </a:t>
            </a:r>
            <a:r>
              <a:rPr lang="ru-RU" sz="2400" b="1" dirty="0"/>
              <a:t>мирового судьи судебного участка № 3 Октябрьского судебного района г. Екатеринбурга от 27.08.2020 (дело № </a:t>
            </a:r>
            <a:r>
              <a:rPr lang="ru-RU" sz="2400" b="1" dirty="0" smtClean="0"/>
              <a:t>202545/2020). </a:t>
            </a:r>
          </a:p>
          <a:p>
            <a:endParaRPr lang="ru-RU" sz="2400" dirty="0" smtClean="0"/>
          </a:p>
          <a:p>
            <a:r>
              <a:rPr lang="ru-RU" sz="2400" dirty="0" smtClean="0"/>
              <a:t>Потребитель </a:t>
            </a:r>
            <a:r>
              <a:rPr lang="ru-RU" sz="2400" dirty="0"/>
              <a:t>приобрел смартфон, дополнительно приобретены две сим-карты, пакет услуг «Верный курс», страхование телефона – всего дополнительные услуги на 9 000 руб. Истец полагал, что не предоставлена достоверная информация о дополнительных товарах, никакие услуги, входящие в пакет </a:t>
            </a:r>
            <a:r>
              <a:rPr lang="ru-RU" sz="2400" dirty="0" smtClean="0"/>
              <a:t>услуг, </a:t>
            </a:r>
            <a:r>
              <a:rPr lang="ru-RU" sz="2400" dirty="0"/>
              <a:t>ему оказаны не были. 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Суд </a:t>
            </a:r>
            <a:r>
              <a:rPr lang="ru-RU" sz="2400" dirty="0"/>
              <a:t>согласился с тем, что предоставление пакета услуг не было </a:t>
            </a:r>
            <a:r>
              <a:rPr lang="ru-RU" sz="2400" dirty="0" smtClean="0"/>
              <a:t>согласовано </a:t>
            </a:r>
            <a:r>
              <a:rPr lang="ru-RU" sz="2400" dirty="0"/>
              <a:t>с потребителем, оказание таких услуг не доказано ответчиком. Стоимость пакета услуг взыскана с ответчика. Также взысканы проценты по кредиту, уплаченные на стоимость данного пакета, неустойка, штраф и компенсация морального вреда. </a:t>
            </a:r>
            <a:r>
              <a:rPr lang="ru-RU" sz="2400" b="1" dirty="0"/>
              <a:t>Всего – 8410 </a:t>
            </a:r>
            <a:r>
              <a:rPr lang="ru-RU" sz="2400" b="1" dirty="0" smtClean="0"/>
              <a:t>руб., </a:t>
            </a:r>
            <a:r>
              <a:rPr lang="ru-RU" sz="2400" b="1" dirty="0"/>
              <a:t>тогда как пакет стоил 2503 руб. </a:t>
            </a:r>
          </a:p>
        </p:txBody>
      </p:sp>
    </p:spTree>
    <p:extLst>
      <p:ext uri="{BB962C8B-B14F-4D97-AF65-F5344CB8AC3E}">
        <p14:creationId xmlns:p14="http://schemas.microsoft.com/office/powerpoint/2010/main" val="243896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9972" y="280749"/>
            <a:ext cx="10395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Проблема: Фурнитура - часть вещи! Недостаток фурнитуры свидетельствует о недостатке всего товара. </a:t>
            </a:r>
          </a:p>
          <a:p>
            <a:endParaRPr lang="ru-RU" dirty="0"/>
          </a:p>
          <a:p>
            <a:r>
              <a:rPr lang="ru-RU" b="1" dirty="0"/>
              <a:t>Решение Мирового судьи судебного участка № 5 Первоуральского судебного района </a:t>
            </a:r>
          </a:p>
          <a:p>
            <a:r>
              <a:rPr lang="ru-RU" b="1" dirty="0"/>
              <a:t>Свердловской области от </a:t>
            </a:r>
            <a:r>
              <a:rPr lang="ru-RU" b="1" dirty="0" smtClean="0"/>
              <a:t>24.02.2021.</a:t>
            </a:r>
          </a:p>
          <a:p>
            <a:endParaRPr lang="ru-RU" dirty="0"/>
          </a:p>
          <a:p>
            <a:r>
              <a:rPr lang="ru-RU" dirty="0" smtClean="0"/>
              <a:t>Истец </a:t>
            </a:r>
            <a:r>
              <a:rPr lang="ru-RU" dirty="0"/>
              <a:t>(потребитель З.)  приобрел зимнюю куртку ребенку стоимостью 3500 руб.  После непродолжительного ношения в товаре обнаружился недостаток: сломался бегунок на замке-молнии. По этой причине носить данную верхнюю одежду зимой стало невозможно. Потребитель обратился к продавцу с претензией о возврате денег за некачественный товар. </a:t>
            </a:r>
            <a:r>
              <a:rPr lang="ru-RU" b="1" u="sng" dirty="0"/>
              <a:t>Продавец отказал на том основании, что «собачка на молнии является фурнитурой, не выполняющей основные функции. Молния рабочая, изделие было разбраковано, надлежащего качества», в возврате денежных средств за товар ненадлежащего качества было отказано. </a:t>
            </a:r>
            <a:r>
              <a:rPr lang="ru-RU" dirty="0"/>
              <a:t>Кроме того, продавец указал, что товар был поврежден самим потребителем: сломан бегунок и в верхней части молнии отсутствуют зубцы, что является недостатком, вызванным неправильной эксплуатацией. </a:t>
            </a:r>
          </a:p>
          <a:p>
            <a:endParaRPr lang="ru-RU" dirty="0" smtClean="0"/>
          </a:p>
          <a:p>
            <a:r>
              <a:rPr lang="ru-RU" b="1" dirty="0" smtClean="0"/>
              <a:t>Суд </a:t>
            </a:r>
            <a:r>
              <a:rPr lang="ru-RU" b="1" dirty="0"/>
              <a:t>поддержал доводы истца, в том числе – </a:t>
            </a:r>
            <a:r>
              <a:rPr lang="ru-RU" b="1" dirty="0">
                <a:solidFill>
                  <a:srgbClr val="FF0000"/>
                </a:solidFill>
              </a:rPr>
              <a:t>фурнитура  </a:t>
            </a:r>
            <a:r>
              <a:rPr lang="ru-RU" b="1" dirty="0" smtClean="0">
                <a:solidFill>
                  <a:srgbClr val="FF0000"/>
                </a:solidFill>
              </a:rPr>
              <a:t>- это, все-таки, </a:t>
            </a:r>
            <a:r>
              <a:rPr lang="ru-RU" b="1" dirty="0">
                <a:solidFill>
                  <a:srgbClr val="FF0000"/>
                </a:solidFill>
              </a:rPr>
              <a:t>часть одежды и одежда не может быть использована без нее.</a:t>
            </a:r>
            <a:r>
              <a:rPr lang="ru-RU" b="1" dirty="0"/>
              <a:t> Договор расторгнут, взысканы стоимость товара, </a:t>
            </a:r>
            <a:r>
              <a:rPr lang="ru-RU" b="1" dirty="0" smtClean="0"/>
              <a:t>неустойка, </a:t>
            </a:r>
            <a:r>
              <a:rPr lang="ru-RU" b="1" dirty="0"/>
              <a:t>компенсация морального вреда и штраф.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7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4915" y="237436"/>
            <a:ext cx="1129937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Проблема: продажа товара дистанционным способом, непредоставление достоверной информации о товаре. </a:t>
            </a:r>
          </a:p>
          <a:p>
            <a:endParaRPr lang="ru-RU" sz="2400" dirty="0" smtClean="0"/>
          </a:p>
          <a:p>
            <a:r>
              <a:rPr lang="ru-RU" sz="2400" b="1" dirty="0" smtClean="0"/>
              <a:t>Решение </a:t>
            </a:r>
            <a:r>
              <a:rPr lang="ru-RU" sz="2400" b="1" dirty="0"/>
              <a:t>мирового судьи судебного участка № 2 </a:t>
            </a:r>
            <a:r>
              <a:rPr lang="ru-RU" sz="2400" b="1" dirty="0" err="1"/>
              <a:t>Сысертского</a:t>
            </a:r>
            <a:r>
              <a:rPr lang="ru-RU" sz="2400" b="1" dirty="0"/>
              <a:t> судебного района от 22.06.2020 по делу № </a:t>
            </a:r>
            <a:r>
              <a:rPr lang="ru-RU" sz="2400" b="1" dirty="0" smtClean="0"/>
              <a:t>2-1315/2020. </a:t>
            </a:r>
          </a:p>
          <a:p>
            <a:endParaRPr lang="ru-RU" sz="2400" dirty="0"/>
          </a:p>
          <a:p>
            <a:r>
              <a:rPr lang="ru-RU" sz="2400" dirty="0" smtClean="0"/>
              <a:t>Потребитель </a:t>
            </a:r>
            <a:r>
              <a:rPr lang="ru-RU" sz="2400" dirty="0"/>
              <a:t>заказал в интернете штатную камеру заднего вида для автомобиля.  После ее получения обратился в автосалон для установки, где ему разъяснили, что крепления не подходят. Обратился к продавцу для возврата товара, продавец проигнорировал его запрос.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Суд </a:t>
            </a:r>
            <a:r>
              <a:rPr lang="ru-RU" sz="2400" dirty="0"/>
              <a:t>применил срок возврата товара, приобретенного дистанционным способом – 7 дней </a:t>
            </a:r>
            <a:r>
              <a:rPr lang="ru-RU" sz="2400" dirty="0" smtClean="0"/>
              <a:t> (3 </a:t>
            </a:r>
            <a:r>
              <a:rPr lang="ru-RU" sz="2400" dirty="0"/>
              <a:t>месяца, если до потребителя не доведена информация о сроках и порядке возврата </a:t>
            </a:r>
            <a:r>
              <a:rPr lang="ru-RU" sz="2400" dirty="0" smtClean="0"/>
              <a:t>товара). </a:t>
            </a:r>
            <a:r>
              <a:rPr lang="ru-RU" sz="2400" dirty="0"/>
              <a:t>Кроме того, указал, что на сайте не имелось достоверной информации о товаре и потребитель не мог правильно выбрать крепление.  </a:t>
            </a:r>
            <a:r>
              <a:rPr lang="ru-RU" sz="2400" dirty="0" smtClean="0"/>
              <a:t>Также, на </a:t>
            </a:r>
            <a:r>
              <a:rPr lang="ru-RU" sz="2400" dirty="0"/>
              <a:t>товаре отсутствует маркировка </a:t>
            </a:r>
            <a:r>
              <a:rPr lang="ru-RU" sz="2400" dirty="0" smtClean="0"/>
              <a:t>знаком EAC</a:t>
            </a:r>
            <a:r>
              <a:rPr lang="ru-RU" sz="2400" dirty="0"/>
              <a:t>, что свидетельствует о том, что он не прошел процедуру подтверждения соответствия требованиям законодательства. </a:t>
            </a:r>
          </a:p>
        </p:txBody>
      </p:sp>
    </p:spTree>
    <p:extLst>
      <p:ext uri="{BB962C8B-B14F-4D97-AF65-F5344CB8AC3E}">
        <p14:creationId xmlns:p14="http://schemas.microsoft.com/office/powerpoint/2010/main" val="80022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3629" y="1349829"/>
            <a:ext cx="9296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dirty="0"/>
          </a:p>
          <a:p>
            <a:pPr algn="ctr"/>
            <a:r>
              <a:rPr lang="ru-RU" sz="3600" dirty="0" smtClean="0"/>
              <a:t>Сайт Консультационного </a:t>
            </a:r>
            <a:r>
              <a:rPr lang="ru-RU" sz="3600" dirty="0"/>
              <a:t>Ц</a:t>
            </a:r>
            <a:r>
              <a:rPr lang="ru-RU" sz="3600" dirty="0" smtClean="0"/>
              <a:t>ентра для потребителей </a:t>
            </a:r>
            <a:r>
              <a:rPr lang="ru-RU" sz="3600" dirty="0"/>
              <a:t>– </a:t>
            </a:r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</a:rPr>
              <a:t>кц66.рф</a:t>
            </a:r>
          </a:p>
          <a:p>
            <a:pPr algn="ctr"/>
            <a:endParaRPr lang="ru-RU" sz="3600" dirty="0"/>
          </a:p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Спасибо </a:t>
            </a:r>
            <a:r>
              <a:rPr lang="ru-RU" sz="3600" dirty="0"/>
              <a:t>за внимание! </a:t>
            </a: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0184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955" y="190620"/>
            <a:ext cx="100614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Динамика оказанных консультаций по защите прав потребителей за период с 2007-2020 </a:t>
            </a:r>
            <a:r>
              <a:rPr lang="ru-RU" sz="2800" b="1" dirty="0" err="1" smtClean="0"/>
              <a:t>г.г</a:t>
            </a:r>
            <a:r>
              <a:rPr lang="ru-RU" sz="2800" b="1" dirty="0" smtClean="0"/>
              <a:t>.</a:t>
            </a:r>
            <a:endParaRPr lang="ru-RU" sz="2800" b="1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506269"/>
              </p:ext>
            </p:extLst>
          </p:nvPr>
        </p:nvGraphicFramePr>
        <p:xfrm>
          <a:off x="756396" y="1144727"/>
          <a:ext cx="10016150" cy="568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Выноска со стрелкой вправо 5"/>
          <p:cNvSpPr/>
          <p:nvPr/>
        </p:nvSpPr>
        <p:spPr>
          <a:xfrm flipH="1">
            <a:off x="10437957" y="4635589"/>
            <a:ext cx="1577975" cy="914400"/>
          </a:xfrm>
          <a:prstGeom prst="rightArrowCallout">
            <a:avLst>
              <a:gd name="adj1" fmla="val 25000"/>
              <a:gd name="adj2" fmla="val 28069"/>
              <a:gd name="adj3" fmla="val 35232"/>
              <a:gd name="adj4" fmla="val 77628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kern="0" dirty="0">
                <a:solidFill>
                  <a:schemeClr val="tx1"/>
                </a:solidFill>
              </a:rPr>
              <a:t>п</a:t>
            </a:r>
            <a:r>
              <a:rPr lang="ru-RU" sz="2000" b="1" kern="0" dirty="0" smtClean="0">
                <a:solidFill>
                  <a:schemeClr val="tx1"/>
                </a:solidFill>
              </a:rPr>
              <a:t>рирост </a:t>
            </a:r>
          </a:p>
          <a:p>
            <a:pPr algn="ctr">
              <a:defRPr/>
            </a:pPr>
            <a:r>
              <a:rPr lang="ru-RU" sz="2000" b="1" kern="0" dirty="0" smtClean="0">
                <a:solidFill>
                  <a:schemeClr val="tx1"/>
                </a:solidFill>
              </a:rPr>
              <a:t>5 %</a:t>
            </a:r>
            <a:endParaRPr lang="ru-RU" sz="20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84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151">
              <a:srgbClr val="CCFFFF">
                <a:alpha val="23000"/>
              </a:srgbClr>
            </a:gs>
            <a:gs pos="23000">
              <a:schemeClr val="accent1">
                <a:lumMod val="5000"/>
                <a:lumOff val="95000"/>
                <a:alpha val="28000"/>
              </a:schemeClr>
            </a:gs>
            <a:gs pos="74000">
              <a:srgbClr val="CCFFFF">
                <a:alpha val="17000"/>
              </a:srgbClr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1415822" y="228600"/>
            <a:ext cx="9078005" cy="60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9E4ED"/>
                </a:solidFill>
              </a14:hiddenFill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Структура консультаций в 2020 г.</a:t>
            </a:r>
            <a:r>
              <a:rPr lang="ru-RU" alt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636063"/>
              </p:ext>
            </p:extLst>
          </p:nvPr>
        </p:nvGraphicFramePr>
        <p:xfrm>
          <a:off x="1338943" y="914400"/>
          <a:ext cx="9470571" cy="586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Лист" r:id="rId4" imgW="8161020" imgH="4114800" progId="Excel.Sheet.8">
                  <p:embed/>
                </p:oleObj>
              </mc:Choice>
              <mc:Fallback>
                <p:oleObj name="Лист" r:id="rId4" imgW="8161020" imgH="41148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943" y="914400"/>
                        <a:ext cx="9470571" cy="586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79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558577"/>
            <a:ext cx="1059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 smtClean="0">
                <a:solidFill>
                  <a:schemeClr val="tx1">
                    <a:lumMod val="95000"/>
                  </a:schemeClr>
                </a:solidFill>
              </a:rPr>
              <a:t>Сравнительный анализ обращений по группам товаров в 2020 г.</a:t>
            </a:r>
            <a:endParaRPr lang="ru-RU" sz="28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83973" y="1264004"/>
            <a:ext cx="5246914" cy="379413"/>
          </a:xfrm>
          <a:prstGeom prst="rect">
            <a:avLst/>
          </a:prstGeom>
          <a:ln w="254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9E4ED"/>
                </a:solidFill>
              </a14:hiddenFill>
            </a:ext>
          </a:extLst>
        </p:spPr>
        <p:txBody>
          <a:bodyPr anchor="ctr">
            <a:normAutofit/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</a:rPr>
              <a:t>Прирост </a:t>
            </a:r>
            <a:r>
              <a:rPr lang="ru-RU" altLang="ru-RU" sz="1600" b="1" dirty="0" smtClean="0">
                <a:solidFill>
                  <a:schemeClr val="tx1">
                    <a:lumMod val="95000"/>
                  </a:schemeClr>
                </a:solidFill>
              </a:rPr>
              <a:t>числа консультаций в сравнении с 2019 годом</a:t>
            </a:r>
            <a:endParaRPr lang="ru-RU" altLang="ru-RU" sz="1600" b="1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410802"/>
              </p:ext>
            </p:extLst>
          </p:nvPr>
        </p:nvGraphicFramePr>
        <p:xfrm>
          <a:off x="838200" y="1825625"/>
          <a:ext cx="4992687" cy="4861658"/>
        </p:xfrm>
        <a:graphic>
          <a:graphicData uri="http://schemas.openxmlformats.org/drawingml/2006/table">
            <a:tbl>
              <a:tblPr/>
              <a:tblGrid>
                <a:gridCol w="4992687"/>
              </a:tblGrid>
              <a:tr h="5029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Товары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48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08585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646238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2168525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690813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148013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605213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4062413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519613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парфюмерно-косметические товары – 15 %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одежда и обувь – 14 %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пластиковые окна – 14 %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лекарственные препараты и </a:t>
                      </a:r>
                      <a:r>
                        <a:rPr kumimoji="0" lang="ru-RU" alt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мед.изделия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11 %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продовольственные товары – 9 %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дистанционная продажа – 7 %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трелка вверх 4"/>
          <p:cNvSpPr/>
          <p:nvPr/>
        </p:nvSpPr>
        <p:spPr>
          <a:xfrm>
            <a:off x="413657" y="2754086"/>
            <a:ext cx="293914" cy="25908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466114" y="1199952"/>
            <a:ext cx="4963886" cy="379412"/>
          </a:xfrm>
          <a:prstGeom prst="rect">
            <a:avLst/>
          </a:prstGeom>
          <a:ln w="25400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E9E4ED"/>
                </a:solidFill>
              </a14:hiddenFill>
            </a:ext>
          </a:extLst>
        </p:spPr>
        <p:txBody>
          <a:bodyPr anchor="ctr">
            <a:normAutofit/>
          </a:bodyPr>
          <a:lstStyle>
            <a:lvl1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  <a:lvl2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Снижение </a:t>
            </a:r>
            <a:r>
              <a:rPr lang="ru-RU" altLang="ru-RU" sz="1600" b="1" dirty="0" smtClean="0">
                <a:solidFill>
                  <a:schemeClr val="tx1">
                    <a:lumMod val="95000"/>
                  </a:schemeClr>
                </a:solidFill>
              </a:rPr>
              <a:t>числа обращений в сравнении с 2019 годом</a:t>
            </a:r>
            <a:endParaRPr lang="ru-RU" altLang="ru-RU" sz="1600" b="1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8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314678"/>
              </p:ext>
            </p:extLst>
          </p:nvPr>
        </p:nvGraphicFramePr>
        <p:xfrm>
          <a:off x="6437313" y="1855107"/>
          <a:ext cx="4992687" cy="4572055"/>
        </p:xfrm>
        <a:graphic>
          <a:graphicData uri="http://schemas.openxmlformats.org/drawingml/2006/table">
            <a:tbl>
              <a:tblPr/>
              <a:tblGrid>
                <a:gridCol w="4992687"/>
              </a:tblGrid>
              <a:tr h="4572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Товары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9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108585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646238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2168525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690813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3148013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3605213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4062413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4519613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изделия из драгоценных металлов, камней – 34 %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игрушки – 34 %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мобильные телефоны – 24 %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мебель – 22 %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строительные материалы и изделия – 13 %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11658600" y="2307771"/>
            <a:ext cx="293914" cy="296091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37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3858" y="258001"/>
            <a:ext cx="8828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Количество оказанных консультаций за 6 мес. 2021 года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9" name="Диаграмма 48"/>
          <p:cNvGraphicFramePr/>
          <p:nvPr>
            <p:extLst>
              <p:ext uri="{D42A27DB-BD31-4B8C-83A1-F6EECF244321}">
                <p14:modId xmlns:p14="http://schemas.microsoft.com/office/powerpoint/2010/main" val="1610449501"/>
              </p:ext>
            </p:extLst>
          </p:nvPr>
        </p:nvGraphicFramePr>
        <p:xfrm>
          <a:off x="881743" y="719665"/>
          <a:ext cx="10548257" cy="5953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643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50300931"/>
              </p:ext>
            </p:extLst>
          </p:nvPr>
        </p:nvGraphicFramePr>
        <p:xfrm>
          <a:off x="903515" y="217715"/>
          <a:ext cx="10765972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310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050163734"/>
              </p:ext>
            </p:extLst>
          </p:nvPr>
        </p:nvGraphicFramePr>
        <p:xfrm>
          <a:off x="903515" y="217715"/>
          <a:ext cx="10765972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040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51">
              <a:srgbClr val="CCFFFF"/>
            </a:gs>
            <a:gs pos="23000">
              <a:schemeClr val="accent1">
                <a:lumMod val="5000"/>
                <a:lumOff val="95000"/>
              </a:schemeClr>
            </a:gs>
            <a:gs pos="74000">
              <a:srgbClr val="CCFFFF"/>
            </a:gs>
            <a:gs pos="83000">
              <a:schemeClr val="bg1"/>
            </a:gs>
            <a:gs pos="100000">
              <a:schemeClr val="accent1">
                <a:lumMod val="27000"/>
                <a:lumOff val="73000"/>
                <a:alpha val="4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043976413"/>
              </p:ext>
            </p:extLst>
          </p:nvPr>
        </p:nvGraphicFramePr>
        <p:xfrm>
          <a:off x="903515" y="217714"/>
          <a:ext cx="10765972" cy="6553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487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3218</Words>
  <Application>Microsoft Office PowerPoint</Application>
  <PresentationFormat>Широкоэкранный</PresentationFormat>
  <Paragraphs>262</Paragraphs>
  <Slides>28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9" baseType="lpstr">
      <vt:lpstr>Arial</vt:lpstr>
      <vt:lpstr>Arial Cyr</vt:lpstr>
      <vt:lpstr>Calibri</vt:lpstr>
      <vt:lpstr>Calibri Light</vt:lpstr>
      <vt:lpstr>Century Gothic</vt:lpstr>
      <vt:lpstr>Times New Roman</vt:lpstr>
      <vt:lpstr>Verdana</vt:lpstr>
      <vt:lpstr>Wingdings</vt:lpstr>
      <vt:lpstr>Wingdings 3</vt:lpstr>
      <vt:lpstr>Тема Office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Горбунова Светлана Сергеевна</dc:creator>
  <cp:lastModifiedBy>Горбунова Светлана Сергеевна</cp:lastModifiedBy>
  <cp:revision>97</cp:revision>
  <cp:lastPrinted>2021-08-19T03:58:30Z</cp:lastPrinted>
  <dcterms:created xsi:type="dcterms:W3CDTF">2021-08-17T09:01:07Z</dcterms:created>
  <dcterms:modified xsi:type="dcterms:W3CDTF">2021-08-19T04:14:45Z</dcterms:modified>
</cp:coreProperties>
</file>