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86402" autoAdjust="0"/>
  </p:normalViewPr>
  <p:slideViewPr>
    <p:cSldViewPr>
      <p:cViewPr varScale="1">
        <p:scale>
          <a:sx n="75" d="100"/>
          <a:sy n="75" d="100"/>
        </p:scale>
        <p:origin x="-10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2;&#1054;&#1048;%20&#1044;&#1054;&#1050;&#1059;&#1052;&#1045;&#1053;&#1058;&#1067;\&#1041;&#1070;&#1044;&#1046;&#1045;&#1058;&#1053;&#1067;&#1045;%20&#1044;&#1040;&#1053;&#1053;&#1067;&#1045;%20&#1053;&#1040;%20&#1057;&#1040;&#1049;&#1058;%20&#1043;&#1054;\&#1051;&#1080;&#1089;&#1090;%20Microsoft%20Excel%20&#1076;&#1086;&#1083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725562054439921"/>
          <c:y val="5.1400522542882597E-2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2"/>
          <c:order val="1"/>
          <c:tx>
            <c:strRef>
              <c:f>Лист3!$C$5</c:f>
            </c:strRef>
          </c:tx>
          <c:invertIfNegative val="0"/>
          <c:cat>
            <c:multiLvlStrRef>
              <c:f>Лист3!$B$9:$B$27</c:f>
            </c:multiLvlStrRef>
          </c:cat>
          <c:val>
            <c:numRef>
              <c:f>Лист3!$C$9:$C$27</c:f>
            </c:numRef>
          </c:val>
        </c:ser>
        <c:ser>
          <c:idx val="3"/>
          <c:order val="2"/>
          <c:tx>
            <c:strRef>
              <c:f>Лист3!$D$5</c:f>
            </c:strRef>
          </c:tx>
          <c:invertIfNegative val="0"/>
          <c:cat>
            <c:multiLvlStrRef>
              <c:f>Лист3!$B$9:$B$27</c:f>
            </c:multiLvlStrRef>
          </c:cat>
          <c:val>
            <c:numRef>
              <c:f>Лист3!$D$9:$D$27</c:f>
            </c:numRef>
          </c:val>
        </c:ser>
        <c:ser>
          <c:idx val="0"/>
          <c:order val="0"/>
          <c:tx>
            <c:strRef>
              <c:f>'[Лист Microsoft Excel долг.xlsx]Лист3'!$C$5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'[Лист Microsoft Excel долг.xlsx]Лист3'!$B$9:$B$27</c:f>
              <c:numCache>
                <c:formatCode>dd/mm/yyyy</c:formatCode>
                <c:ptCount val="19"/>
                <c:pt idx="0">
                  <c:v>43191</c:v>
                </c:pt>
                <c:pt idx="1">
                  <c:v>43221</c:v>
                </c:pt>
                <c:pt idx="2">
                  <c:v>43252</c:v>
                </c:pt>
                <c:pt idx="3">
                  <c:v>43282</c:v>
                </c:pt>
                <c:pt idx="4">
                  <c:v>43313</c:v>
                </c:pt>
                <c:pt idx="5">
                  <c:v>43344</c:v>
                </c:pt>
                <c:pt idx="6">
                  <c:v>43374</c:v>
                </c:pt>
                <c:pt idx="7">
                  <c:v>43405</c:v>
                </c:pt>
                <c:pt idx="8">
                  <c:v>43435</c:v>
                </c:pt>
                <c:pt idx="9">
                  <c:v>43466</c:v>
                </c:pt>
                <c:pt idx="10">
                  <c:v>43497</c:v>
                </c:pt>
                <c:pt idx="11">
                  <c:v>43525</c:v>
                </c:pt>
                <c:pt idx="12">
                  <c:v>43556</c:v>
                </c:pt>
                <c:pt idx="13">
                  <c:v>43586</c:v>
                </c:pt>
                <c:pt idx="14">
                  <c:v>43617</c:v>
                </c:pt>
                <c:pt idx="15">
                  <c:v>43647</c:v>
                </c:pt>
                <c:pt idx="16">
                  <c:v>43678</c:v>
                </c:pt>
                <c:pt idx="17">
                  <c:v>43709</c:v>
                </c:pt>
                <c:pt idx="18">
                  <c:v>43739</c:v>
                </c:pt>
              </c:numCache>
            </c:numRef>
          </c:cat>
          <c:val>
            <c:numRef>
              <c:f>'[Лист Microsoft Excel долг.xlsx]Лист3'!$C$9:$C$27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500864"/>
        <c:axId val="66510848"/>
        <c:axId val="0"/>
      </c:bar3DChart>
      <c:dateAx>
        <c:axId val="66500864"/>
        <c:scaling>
          <c:orientation val="minMax"/>
        </c:scaling>
        <c:delete val="1"/>
        <c:axPos val="b"/>
        <c:numFmt formatCode="dd/mm/yyyy" sourceLinked="1"/>
        <c:majorTickMark val="out"/>
        <c:minorTickMark val="none"/>
        <c:tickLblPos val="nextTo"/>
        <c:crossAx val="66510848"/>
        <c:crosses val="autoZero"/>
        <c:auto val="1"/>
        <c:lblOffset val="100"/>
        <c:baseTimeUnit val="months"/>
      </c:dateAx>
      <c:valAx>
        <c:axId val="665108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6500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70"/>
      <c:rAngAx val="1"/>
    </c:view3D>
    <c:floor>
      <c:thickness val="0"/>
      <c:spPr>
        <a:noFill/>
        <a:ln w="12000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173600873687797"/>
          <c:y val="0.34942633879193347"/>
          <c:w val="0.48484960407041722"/>
          <c:h val="0.3799408402537383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Лист3!$B$9:$B$27</c:f>
              <c:numCache>
                <c:formatCode>m/d/yyyy</c:formatCode>
                <c:ptCount val="19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  <c:pt idx="7">
                  <c:v>43497</c:v>
                </c:pt>
                <c:pt idx="8">
                  <c:v>43525</c:v>
                </c:pt>
                <c:pt idx="9">
                  <c:v>43556</c:v>
                </c:pt>
                <c:pt idx="10">
                  <c:v>43586</c:v>
                </c:pt>
                <c:pt idx="11">
                  <c:v>43617</c:v>
                </c:pt>
                <c:pt idx="12">
                  <c:v>43647</c:v>
                </c:pt>
                <c:pt idx="13">
                  <c:v>43678</c:v>
                </c:pt>
                <c:pt idx="14">
                  <c:v>43709</c:v>
                </c:pt>
                <c:pt idx="15">
                  <c:v>43739</c:v>
                </c:pt>
                <c:pt idx="16">
                  <c:v>43770</c:v>
                </c:pt>
                <c:pt idx="17">
                  <c:v>43800</c:v>
                </c:pt>
                <c:pt idx="18">
                  <c:v>43831</c:v>
                </c:pt>
              </c:numCache>
            </c:numRef>
          </c:cat>
          <c:val>
            <c:numRef>
              <c:f>Лист3!$C$9:$C$27</c:f>
              <c:numCache>
                <c:formatCode>General</c:formatCode>
                <c:ptCount val="1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557440"/>
        <c:axId val="66558976"/>
        <c:axId val="0"/>
      </c:bar3DChart>
      <c:dateAx>
        <c:axId val="6655744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66558976"/>
        <c:crosses val="autoZero"/>
        <c:auto val="1"/>
        <c:lblOffset val="100"/>
        <c:baseTimeUnit val="months"/>
      </c:dateAx>
      <c:valAx>
        <c:axId val="6655897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65574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40"/>
      <c:rotY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51618547681557"/>
          <c:y val="5.1400554097404488E-2"/>
          <c:w val="0.53606946804201638"/>
          <c:h val="0.6779666083406246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Лист3!$C$5</c:f>
              <c:strCache>
                <c:ptCount val="1"/>
                <c:pt idx="0">
                  <c:v>коммерческий кредит (муниципальные контракты с ОАО "Сбербанк России" )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cene3d>
                <a:camera prst="orthographicFront"/>
                <a:lightRig rig="threePt" dir="t"/>
              </a:scene3d>
              <a:sp3d>
                <a:bevelT w="12700"/>
                <a:bevelB w="6350"/>
              </a:sp3d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Лист3!$B$9:$B$27</c:f>
              <c:numCache>
                <c:formatCode>m/d/yyyy</c:formatCode>
                <c:ptCount val="19"/>
                <c:pt idx="0">
                  <c:v>43374</c:v>
                </c:pt>
                <c:pt idx="1">
                  <c:v>43405</c:v>
                </c:pt>
                <c:pt idx="2">
                  <c:v>43435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43586</c:v>
                </c:pt>
                <c:pt idx="8">
                  <c:v>43617</c:v>
                </c:pt>
                <c:pt idx="9">
                  <c:v>43647</c:v>
                </c:pt>
                <c:pt idx="10">
                  <c:v>43678</c:v>
                </c:pt>
                <c:pt idx="11">
                  <c:v>43709</c:v>
                </c:pt>
                <c:pt idx="12">
                  <c:v>43739</c:v>
                </c:pt>
                <c:pt idx="13">
                  <c:v>43770</c:v>
                </c:pt>
                <c:pt idx="14">
                  <c:v>43800</c:v>
                </c:pt>
                <c:pt idx="15">
                  <c:v>43831</c:v>
                </c:pt>
                <c:pt idx="16">
                  <c:v>43862</c:v>
                </c:pt>
                <c:pt idx="17">
                  <c:v>43891</c:v>
                </c:pt>
                <c:pt idx="18">
                  <c:v>43922</c:v>
                </c:pt>
              </c:numCache>
            </c:numRef>
          </c:cat>
          <c:val>
            <c:numRef>
              <c:f>Лист3!$C$9:$C$27</c:f>
              <c:numCache>
                <c:formatCode>#,##0</c:formatCode>
                <c:ptCount val="19"/>
              </c:numCache>
            </c:numRef>
          </c:val>
        </c:ser>
        <c:ser>
          <c:idx val="1"/>
          <c:order val="1"/>
          <c:tx>
            <c:strRef>
              <c:f>Лист3!$D$5</c:f>
              <c:strCache>
                <c:ptCount val="1"/>
                <c:pt idx="0">
                  <c:v>бюджетный кредит (привлеченные городским округом кредиты из бюджета Свердловской области)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826796064159591E-2"/>
                  <c:y val="-0.310293571163136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957811025744749E-3"/>
                  <c:y val="-0.30657748049052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132497641191606E-2"/>
                  <c:y val="-0.2991452991452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62029923170239E-2"/>
                  <c:y val="-0.250836120401337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3478905512872364E-3"/>
                  <c:y val="-0.25826830174656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8.0873433077234148E-3"/>
                  <c:y val="-0.25641025641025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422082619083057E-17"/>
                  <c:y val="-0.131921218877740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2131014961585069E-2"/>
                  <c:y val="-0.23597175771088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0218358269308536E-2"/>
                  <c:y val="-0.172798216276477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6.7394527564361853E-3"/>
                  <c:y val="-0.21367521367521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6957811025744749E-3"/>
                  <c:y val="-0.157933853586027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1.347890551287236E-2"/>
                  <c:y val="-0.193236714975845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4.8524059846340513E-2"/>
                  <c:y val="5.57413600891868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Лист3!$B$9:$B$27</c:f>
              <c:numCache>
                <c:formatCode>m/d/yyyy</c:formatCode>
                <c:ptCount val="19"/>
                <c:pt idx="0">
                  <c:v>43374</c:v>
                </c:pt>
                <c:pt idx="1">
                  <c:v>43405</c:v>
                </c:pt>
                <c:pt idx="2">
                  <c:v>43435</c:v>
                </c:pt>
                <c:pt idx="3">
                  <c:v>43466</c:v>
                </c:pt>
                <c:pt idx="4">
                  <c:v>43497</c:v>
                </c:pt>
                <c:pt idx="5">
                  <c:v>43525</c:v>
                </c:pt>
                <c:pt idx="6">
                  <c:v>43556</c:v>
                </c:pt>
                <c:pt idx="7">
                  <c:v>43586</c:v>
                </c:pt>
                <c:pt idx="8">
                  <c:v>43617</c:v>
                </c:pt>
                <c:pt idx="9">
                  <c:v>43647</c:v>
                </c:pt>
                <c:pt idx="10">
                  <c:v>43678</c:v>
                </c:pt>
                <c:pt idx="11">
                  <c:v>43709</c:v>
                </c:pt>
                <c:pt idx="12">
                  <c:v>43739</c:v>
                </c:pt>
                <c:pt idx="13">
                  <c:v>43770</c:v>
                </c:pt>
                <c:pt idx="14">
                  <c:v>43800</c:v>
                </c:pt>
                <c:pt idx="15">
                  <c:v>43831</c:v>
                </c:pt>
                <c:pt idx="16">
                  <c:v>43862</c:v>
                </c:pt>
                <c:pt idx="17">
                  <c:v>43891</c:v>
                </c:pt>
                <c:pt idx="18">
                  <c:v>43922</c:v>
                </c:pt>
              </c:numCache>
            </c:numRef>
          </c:cat>
          <c:val>
            <c:numRef>
              <c:f>Лист3!$D$9:$D$27</c:f>
              <c:numCache>
                <c:formatCode>#,##0.00</c:formatCode>
                <c:ptCount val="19"/>
                <c:pt idx="0">
                  <c:v>7461</c:v>
                </c:pt>
                <c:pt idx="1">
                  <c:v>7461</c:v>
                </c:pt>
                <c:pt idx="2">
                  <c:v>7199</c:v>
                </c:pt>
                <c:pt idx="3">
                  <c:v>6217</c:v>
                </c:pt>
                <c:pt idx="4">
                  <c:v>6217</c:v>
                </c:pt>
                <c:pt idx="5">
                  <c:v>6217</c:v>
                </c:pt>
                <c:pt idx="6">
                  <c:v>6217</c:v>
                </c:pt>
                <c:pt idx="7">
                  <c:v>6217</c:v>
                </c:pt>
                <c:pt idx="8">
                  <c:v>6217</c:v>
                </c:pt>
                <c:pt idx="9">
                  <c:v>6217</c:v>
                </c:pt>
                <c:pt idx="10">
                  <c:v>6217</c:v>
                </c:pt>
                <c:pt idx="11">
                  <c:v>6217</c:v>
                </c:pt>
                <c:pt idx="12">
                  <c:v>6217</c:v>
                </c:pt>
                <c:pt idx="13">
                  <c:v>6217</c:v>
                </c:pt>
                <c:pt idx="14">
                  <c:v>5956</c:v>
                </c:pt>
                <c:pt idx="15">
                  <c:v>4974</c:v>
                </c:pt>
                <c:pt idx="16">
                  <c:v>4974</c:v>
                </c:pt>
                <c:pt idx="17">
                  <c:v>4974</c:v>
                </c:pt>
                <c:pt idx="18">
                  <c:v>4974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8042368"/>
        <c:axId val="28043904"/>
        <c:axId val="0"/>
      </c:bar3DChart>
      <c:dateAx>
        <c:axId val="2804236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28043904"/>
        <c:crosses val="autoZero"/>
        <c:auto val="1"/>
        <c:lblOffset val="100"/>
        <c:baseTimeUnit val="months"/>
      </c:dateAx>
      <c:valAx>
        <c:axId val="280439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804236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56A25-7E0F-4267-BF1A-77A5C07D3704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C1A0-7F7D-4805-A011-A7E453A19E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602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5C1A0-7F7D-4805-A011-A7E453A19E5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1772817"/>
            <a:ext cx="6986637" cy="416184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115615" y="260649"/>
            <a:ext cx="6877317" cy="1224135"/>
          </a:xfrm>
        </p:spPr>
        <p:txBody>
          <a:bodyPr/>
          <a:lstStyle/>
          <a:p>
            <a:r>
              <a:rPr lang="ru-RU" sz="18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Муниципальный </a:t>
            </a:r>
            <a:r>
              <a:rPr lang="ru-RU" sz="1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долг городского округа Нижняя Салда представлен обязательствами округа - кредитами, привлеченными в бюджет округа</a:t>
            </a:r>
            <a:endParaRPr lang="ru-RU" sz="18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96947898"/>
              </p:ext>
            </p:extLst>
          </p:nvPr>
        </p:nvGraphicFramePr>
        <p:xfrm>
          <a:off x="857224" y="1285860"/>
          <a:ext cx="778674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1291813"/>
              </p:ext>
            </p:extLst>
          </p:nvPr>
        </p:nvGraphicFramePr>
        <p:xfrm>
          <a:off x="-139065" y="838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/>
        </p:nvGraphicFramePr>
        <p:xfrm>
          <a:off x="13335" y="236220"/>
          <a:ext cx="9422130" cy="669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3343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</TotalTime>
  <Words>39</Words>
  <Application>Microsoft Office PowerPoint</Application>
  <PresentationFormat>Экран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Муниципальный долг городского округа Нижняя Салда представлен обязательствами округа - кредитами, привлеченными в бюджет округа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Муниципальный долг городского округа Нижняя Салда представлен обязательствами округа - кредитами, привлеченными в бюджет округа</dc:title>
  <dc:creator>OEM</dc:creator>
  <cp:lastModifiedBy>OEM</cp:lastModifiedBy>
  <cp:revision>10</cp:revision>
  <dcterms:created xsi:type="dcterms:W3CDTF">2017-07-11T10:28:44Z</dcterms:created>
  <dcterms:modified xsi:type="dcterms:W3CDTF">2020-06-09T04:39:07Z</dcterms:modified>
</cp:coreProperties>
</file>